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3"/>
  </p:notesMasterIdLst>
  <p:handoutMasterIdLst>
    <p:handoutMasterId r:id="rId14"/>
  </p:handoutMasterIdLst>
  <p:sldIdLst>
    <p:sldId id="274" r:id="rId2"/>
    <p:sldId id="275" r:id="rId3"/>
    <p:sldId id="259" r:id="rId4"/>
    <p:sldId id="267" r:id="rId5"/>
    <p:sldId id="268" r:id="rId6"/>
    <p:sldId id="278" r:id="rId7"/>
    <p:sldId id="279" r:id="rId8"/>
    <p:sldId id="270" r:id="rId9"/>
    <p:sldId id="264" r:id="rId10"/>
    <p:sldId id="265" r:id="rId11"/>
    <p:sldId id="266"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ing Microsoft Graph Applications" id="{7E829F76-CD83-44A3-B3F7-007301260BD8}">
          <p14:sldIdLst>
            <p14:sldId id="274"/>
            <p14:sldId id="275"/>
          </p14:sldIdLst>
        </p14:section>
        <p14:section name="Build a JavaScript application using Microsoft Graph" id="{707339CA-F1D8-44A3-B7F7-BF1789967F57}">
          <p14:sldIdLst>
            <p14:sldId id="259"/>
            <p14:sldId id="267"/>
            <p14:sldId id="268"/>
            <p14:sldId id="278"/>
            <p14:sldId id="279"/>
            <p14:sldId id="270"/>
          </p14:sldIdLst>
        </p14:section>
        <p14:section name="Summary" id="{0515D85C-C91E-4BDB-B673-651C2D8A364D}">
          <p14:sldIdLst>
            <p14:sldId id="264"/>
            <p14:sldId id="265"/>
            <p14:sldId id="26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13" autoAdjust="0"/>
    <p:restoredTop sz="95084" autoAdjust="0"/>
  </p:normalViewPr>
  <p:slideViewPr>
    <p:cSldViewPr snapToGrid="0">
      <p:cViewPr varScale="1">
        <p:scale>
          <a:sx n="110" d="100"/>
          <a:sy n="110" d="100"/>
        </p:scale>
        <p:origin x="144" y="114"/>
      </p:cViewPr>
      <p:guideLst/>
    </p:cSldViewPr>
  </p:slideViewPr>
  <p:outlineViewPr>
    <p:cViewPr>
      <p:scale>
        <a:sx n="33" d="100"/>
        <a:sy n="33" d="100"/>
      </p:scale>
      <p:origin x="0" y="-324"/>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3/13/2018 1:13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3/13/2018 1:13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hub.com/AzureAD/microsoft-authentication-library-for-js/wiki"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3/13/2018 1:13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8513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1:13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546674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3/13/2018 1:13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6765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1:13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947732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https://github.com/AzureAD/microsoft-authentication-library-for-js for more information.</a:t>
            </a:r>
          </a:p>
          <a:p>
            <a:endParaRPr lang="en-US" dirty="0"/>
          </a:p>
          <a:p>
            <a:r>
              <a:rPr lang="en-US" dirty="0"/>
              <a:t>Note that msal.js is built for ES5, therefore enabling support of Internet Explorer 11. If you want to target Internet Explorer, you'll need to add a reference to promises </a:t>
            </a:r>
            <a:r>
              <a:rPr lang="en-US" dirty="0" err="1"/>
              <a:t>polyfill</a:t>
            </a:r>
            <a:r>
              <a:rPr lang="en-US" dirty="0"/>
              <a:t>. You might want to read more in the </a:t>
            </a:r>
            <a:r>
              <a:rPr lang="en-US" dirty="0">
                <a:hlinkClick r:id="rId3"/>
              </a:rPr>
              <a:t>FAQ</a:t>
            </a:r>
            <a:endParaRPr lang="en-US" dirty="0"/>
          </a:p>
          <a:p>
            <a:r>
              <a:rPr lang="en-US" dirty="0"/>
              <a:t>&lt;!-- IE support: add promises </a:t>
            </a:r>
            <a:r>
              <a:rPr lang="en-US" dirty="0" err="1"/>
              <a:t>polyfill</a:t>
            </a:r>
            <a:r>
              <a:rPr lang="en-US" dirty="0"/>
              <a:t> before msal.js --&gt; &lt;script </a:t>
            </a:r>
            <a:r>
              <a:rPr lang="en-US" dirty="0" err="1"/>
              <a:t>src</a:t>
            </a:r>
            <a:r>
              <a:rPr lang="en-US" dirty="0"/>
              <a:t>="https://cdnjs.cloudflare.com/ajax/libs/bluebird/3.3.4/bluebird.min.js" class="pre"&gt;&lt;/script&gt; &lt;script </a:t>
            </a:r>
            <a:r>
              <a:rPr lang="en-US" dirty="0" err="1"/>
              <a:t>src</a:t>
            </a:r>
            <a:r>
              <a:rPr lang="en-US" dirty="0"/>
              <a:t>="https://secure.aadcdn.microsoftonline-p.com/lib/0.1.1/</a:t>
            </a:r>
            <a:r>
              <a:rPr lang="en-US" dirty="0" err="1"/>
              <a:t>js</a:t>
            </a:r>
            <a:r>
              <a:rPr lang="en-US" dirty="0"/>
              <a:t>/msal.min.js"&gt;&lt;/script&gt;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1:13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889817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shown in this diagram, it is recommended for JavaScript apps using MSAL or ADAL libraries to first call its own endpoint, passing the </a:t>
            </a:r>
            <a:r>
              <a:rPr lang="en-US" dirty="0" err="1"/>
              <a:t>id_token</a:t>
            </a:r>
            <a:r>
              <a:rPr lang="en-US" dirty="0"/>
              <a:t> to validate the token is intended for the app instead of replaying a token from a man in the middle attack.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1:13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33335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This slide shows how the protocol works, and what the MSAL library simplifies for you.</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JavaScript applications using the v2 endpoint work similarly</a:t>
            </a:r>
            <a:r>
              <a:rPr lang="en-US" baseline="0" dirty="0"/>
              <a:t> to other types of applications, but use a flow type called “implicit flow”.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call to /common/OAuth/v2.0/authorize will pop</a:t>
            </a:r>
            <a:r>
              <a:rPr lang="en-US" baseline="0" dirty="0"/>
              <a:t> up a login screen and request permissions consent. Unlike using the previous section using a code grant, there is not a separate call to obtain a token. The access token is returned as part of the HTTP response in an HTML fragment.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The MSAL library handles the hidden sign-in request upon expiration, this is transparent to the user. Handled via a hidden </a:t>
            </a:r>
            <a:r>
              <a:rPr lang="en-US" baseline="0" dirty="0" err="1"/>
              <a:t>iFrame</a:t>
            </a:r>
            <a:r>
              <a:rPr lang="en-US" baseline="0" dirty="0"/>
              <a:t> renewal method, doesn’t use refresh tokens. Note that this can have implications on browser configuration such as trusted sites and zones and the requirement of enabling </a:t>
            </a:r>
            <a:r>
              <a:rPr lang="en-US" baseline="0" dirty="0" err="1"/>
              <a:t>iFrames</a:t>
            </a:r>
            <a:r>
              <a:rPr lang="en-US" baseline="0" dirty="0"/>
              <a:t>.</a:t>
            </a:r>
            <a:endParaRPr lang="en-US" dirty="0"/>
          </a:p>
          <a:p>
            <a:endParaRPr lang="en-US" dirty="0"/>
          </a:p>
          <a:p>
            <a:r>
              <a:rPr lang="en-US" sz="900" kern="1200" dirty="0">
                <a:solidFill>
                  <a:schemeClr val="tx1"/>
                </a:solidFill>
                <a:effectLst/>
                <a:latin typeface="Segoe UI Light" pitchFamily="34" charset="0"/>
                <a:ea typeface="+mn-ea"/>
                <a:cs typeface="+mn-cs"/>
              </a:rPr>
              <a:t>Not shown in this diagram, </a:t>
            </a:r>
            <a:r>
              <a:rPr lang="en-US" sz="900" kern="1200" dirty="0" err="1">
                <a:solidFill>
                  <a:schemeClr val="tx1"/>
                </a:solidFill>
                <a:effectLst/>
                <a:latin typeface="Segoe UI Light" pitchFamily="34" charset="0"/>
                <a:ea typeface="+mn-ea"/>
                <a:cs typeface="+mn-cs"/>
              </a:rPr>
              <a:t>javascript</a:t>
            </a:r>
            <a:r>
              <a:rPr lang="en-US" sz="900" kern="1200" dirty="0">
                <a:solidFill>
                  <a:schemeClr val="tx1"/>
                </a:solidFill>
                <a:effectLst/>
                <a:latin typeface="Segoe UI Light" pitchFamily="34" charset="0"/>
                <a:ea typeface="+mn-ea"/>
                <a:cs typeface="+mn-cs"/>
              </a:rPr>
              <a:t> apps secured via MSAL JS (or ADAL JS) should first call their own backend with the </a:t>
            </a:r>
            <a:r>
              <a:rPr lang="en-US" sz="900" kern="1200" dirty="0" err="1">
                <a:solidFill>
                  <a:schemeClr val="tx1"/>
                </a:solidFill>
                <a:effectLst/>
                <a:latin typeface="Segoe UI Light" pitchFamily="34" charset="0"/>
                <a:ea typeface="+mn-ea"/>
                <a:cs typeface="+mn-cs"/>
              </a:rPr>
              <a:t>id_token</a:t>
            </a:r>
            <a:r>
              <a:rPr lang="en-US" sz="900" kern="1200" dirty="0">
                <a:solidFill>
                  <a:schemeClr val="tx1"/>
                </a:solidFill>
                <a:effectLst/>
                <a:latin typeface="Segoe UI Light" pitchFamily="34" charset="0"/>
                <a:ea typeface="+mn-ea"/>
                <a:cs typeface="+mn-cs"/>
              </a:rPr>
              <a:t> to validate that the user actually obtained a token meant to the app, and they are not just replaying a token stolen from a man in the middle attack.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1:13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152862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1:13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90641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section refers to a very simple scenario, it’s not hard to imagine the new capabilities that you could add to an existing application or new scenarios.  Using just JavaScript, you could build an application that gathers intelligence on individuals invited to a meeting such as the files they are working on, the groups they belong to, and people that are common to each </a:t>
            </a:r>
            <a:r>
              <a:rPr lang="en-US"/>
              <a:t>of you.</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1:13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01210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3/13/2018 1:13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543778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5.jpg"/><Relationship Id="rId4" Type="http://schemas.openxmlformats.org/officeDocument/2006/relationships/image" Target="../media/image14.jp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38495440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0168286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197E8F10-B607-428A-997B-B15DD294F5E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424968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91"/>
            <a:ext cx="12436475" cy="6993142"/>
          </a:xfrm>
          <a:prstGeom prst="rect">
            <a:avLst/>
          </a:prstGeom>
        </p:spPr>
      </p:pic>
      <p:sp>
        <p:nvSpPr>
          <p:cNvPr id="7" name="Rectangle 6">
            <a:extLst>
              <a:ext uri="{FF2B5EF4-FFF2-40B4-BE49-F238E27FC236}">
                <a16:creationId xmlns:a16="http://schemas.microsoft.com/office/drawing/2014/main" id="{7C496E2C-3C33-40F1-816C-C7EBC519B805}"/>
              </a:ext>
            </a:extLst>
          </p:cNvPr>
          <p:cNvSpPr/>
          <p:nvPr userDrawn="1"/>
        </p:nvSpPr>
        <p:spPr bwMode="auto">
          <a:xfrm>
            <a:off x="0" y="-1"/>
            <a:ext cx="1040892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8994258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77" r:id="rId3"/>
    <p:sldLayoutId id="2147484578" r:id="rId4"/>
    <p:sldLayoutId id="2147484526" r:id="rId5"/>
    <p:sldLayoutId id="2147484527" r:id="rId6"/>
    <p:sldLayoutId id="2147484240" r:id="rId7"/>
    <p:sldLayoutId id="2147484529" r:id="rId8"/>
    <p:sldLayoutId id="2147484530" r:id="rId9"/>
    <p:sldLayoutId id="2147484531" r:id="rId10"/>
    <p:sldLayoutId id="2147484532" r:id="rId11"/>
    <p:sldLayoutId id="2147484533" r:id="rId12"/>
    <p:sldLayoutId id="2147484535" r:id="rId13"/>
    <p:sldLayoutId id="2147484251" r:id="rId14"/>
    <p:sldLayoutId id="2147484548" r:id="rId15"/>
    <p:sldLayoutId id="2147484536" r:id="rId16"/>
    <p:sldLayoutId id="2147484589" r:id="rId17"/>
    <p:sldLayoutId id="2147484601" r:id="rId18"/>
    <p:sldLayoutId id="2147484264" r:id="rId19"/>
    <p:sldLayoutId id="2147484537" r:id="rId20"/>
    <p:sldLayoutId id="2147484538" r:id="rId21"/>
    <p:sldLayoutId id="2147484539" r:id="rId22"/>
    <p:sldLayoutId id="2147484540" r:id="rId23"/>
    <p:sldLayoutId id="2147484541" r:id="rId24"/>
    <p:sldLayoutId id="2147484542" r:id="rId25"/>
    <p:sldLayoutId id="2147484543" r:id="rId26"/>
    <p:sldLayoutId id="2147484544" r:id="rId27"/>
    <p:sldLayoutId id="2147484545" r:id="rId28"/>
    <p:sldLayoutId id="2147484546" r:id="rId29"/>
    <p:sldLayoutId id="2147484299"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Building Microsoft </a:t>
            </a:r>
            <a:br>
              <a:rPr lang="en-US" dirty="0"/>
            </a:br>
            <a:r>
              <a:rPr lang="en-US" dirty="0"/>
              <a:t>Graph applications</a:t>
            </a:r>
          </a:p>
        </p:txBody>
      </p:sp>
      <p:sp>
        <p:nvSpPr>
          <p:cNvPr id="5" name="Text Placeholder 4"/>
          <p:cNvSpPr>
            <a:spLocks noGrp="1"/>
          </p:cNvSpPr>
          <p:nvPr>
            <p:ph type="body" sz="quarter" idx="12"/>
          </p:nvPr>
        </p:nvSpPr>
        <p:spPr/>
        <p:txBody>
          <a:bodyPr/>
          <a:lstStyle/>
          <a:p>
            <a:r>
              <a:rPr lang="en-US" dirty="0"/>
              <a:t>Build a JavaScript application using Microsoft Graph</a:t>
            </a:r>
            <a:br>
              <a:rPr lang="en-US" dirty="0"/>
            </a:br>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68692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9320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t>Build a JavaScript application using Microsoft Graph</a:t>
            </a:r>
            <a:br>
              <a:rPr lang="en-US" sz="2800" dirty="0"/>
            </a:br>
            <a:endParaRPr lang="en-US" sz="2800" dirty="0"/>
          </a:p>
        </p:txBody>
      </p:sp>
      <p:sp>
        <p:nvSpPr>
          <p:cNvPr id="5" name="Text Placeholder 4"/>
          <p:cNvSpPr>
            <a:spLocks noGrp="1"/>
          </p:cNvSpPr>
          <p:nvPr>
            <p:ph type="body" sz="quarter" idx="10"/>
          </p:nvPr>
        </p:nvSpPr>
        <p:spPr>
          <a:xfrm>
            <a:off x="414540" y="2539856"/>
            <a:ext cx="3914774" cy="3862387"/>
          </a:xfrm>
        </p:spPr>
        <p:txBody>
          <a:bodyPr/>
          <a:lstStyle/>
          <a:p>
            <a:pPr>
              <a:spcBef>
                <a:spcPts val="1200"/>
              </a:spcBef>
            </a:pPr>
            <a:r>
              <a:rPr lang="en-US" sz="2000" dirty="0"/>
              <a:t>Application registration</a:t>
            </a:r>
          </a:p>
          <a:p>
            <a:pPr>
              <a:spcBef>
                <a:spcPts val="1200"/>
              </a:spcBef>
            </a:pPr>
            <a:r>
              <a:rPr lang="en-US" sz="2000" dirty="0"/>
              <a:t>Obtaining packages</a:t>
            </a:r>
          </a:p>
          <a:p>
            <a:pPr>
              <a:spcBef>
                <a:spcPts val="1200"/>
              </a:spcBef>
            </a:pPr>
            <a:r>
              <a:rPr lang="en-US" sz="2000" dirty="0"/>
              <a:t>Application experience</a:t>
            </a:r>
          </a:p>
          <a:p>
            <a:pPr>
              <a:spcBef>
                <a:spcPts val="1200"/>
              </a:spcBef>
            </a:pPr>
            <a:r>
              <a:rPr lang="en-US" sz="2000" dirty="0"/>
              <a:t>Overview of the sample</a:t>
            </a:r>
          </a:p>
        </p:txBody>
      </p:sp>
      <p:pic>
        <p:nvPicPr>
          <p:cNvPr id="10" name="Picture 9">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1"/>
            <a:ext cx="7933922" cy="6994524"/>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14"/>
          </p:nvPr>
        </p:nvPicPr>
        <p:blipFill>
          <a:blip r:embed="rId3"/>
          <a:srcRect t="755" b="755"/>
          <a:stretch>
            <a:fillRect/>
          </a:stretch>
        </p:blipFill>
        <p:spPr>
          <a:xfrm>
            <a:off x="465138" y="1518538"/>
            <a:ext cx="4594776" cy="3304287"/>
          </a:xfrm>
          <a:prstGeom prst="rect">
            <a:avLst/>
          </a:prstGeom>
          <a:solidFill>
            <a:schemeClr val="bg2"/>
          </a:solidFill>
          <a:ln cap="sq">
            <a:solidFill>
              <a:schemeClr val="bg1"/>
            </a:solidFill>
            <a:miter lim="800000"/>
          </a:ln>
        </p:spPr>
      </p:pic>
      <p:pic>
        <p:nvPicPr>
          <p:cNvPr id="18" name="Picture Placeholder 17"/>
          <p:cNvPicPr>
            <a:picLocks noGrp="1" noChangeAspect="1"/>
          </p:cNvPicPr>
          <p:nvPr>
            <p:ph type="pic" sz="quarter" idx="15"/>
          </p:nvPr>
        </p:nvPicPr>
        <p:blipFill rotWithShape="1">
          <a:blip r:embed="rId4"/>
          <a:srcRect l="83" r="3743"/>
          <a:stretch/>
        </p:blipFill>
        <p:spPr>
          <a:xfrm>
            <a:off x="5971994" y="1518538"/>
            <a:ext cx="4580943" cy="3304287"/>
          </a:xfrm>
          <a:prstGeom prst="rect">
            <a:avLst/>
          </a:prstGeom>
          <a:solidFill>
            <a:schemeClr val="bg2"/>
          </a:solidFill>
          <a:ln cap="sq">
            <a:solidFill>
              <a:schemeClr val="bg1"/>
            </a:solidFill>
            <a:miter lim="800000"/>
          </a:ln>
        </p:spPr>
      </p:pic>
      <p:sp>
        <p:nvSpPr>
          <p:cNvPr id="3" name="Title 2"/>
          <p:cNvSpPr>
            <a:spLocks noGrp="1"/>
          </p:cNvSpPr>
          <p:nvPr>
            <p:ph type="title"/>
          </p:nvPr>
        </p:nvSpPr>
        <p:spPr/>
        <p:txBody>
          <a:bodyPr/>
          <a:lstStyle/>
          <a:p>
            <a:r>
              <a:rPr lang="en-US"/>
              <a:t>Application registration</a:t>
            </a:r>
            <a:endParaRPr lang="en-US" dirty="0"/>
          </a:p>
        </p:txBody>
      </p:sp>
      <p:sp>
        <p:nvSpPr>
          <p:cNvPr id="2" name="Text Placeholder 1"/>
          <p:cNvSpPr>
            <a:spLocks noGrp="1"/>
          </p:cNvSpPr>
          <p:nvPr>
            <p:ph type="body" sz="quarter" idx="11"/>
          </p:nvPr>
        </p:nvSpPr>
        <p:spPr>
          <a:xfrm>
            <a:off x="465139" y="5026024"/>
            <a:ext cx="4986538" cy="1038746"/>
          </a:xfrm>
        </p:spPr>
        <p:txBody>
          <a:bodyPr/>
          <a:lstStyle/>
          <a:p>
            <a:r>
              <a:rPr lang="en-US" sz="1600" b="0" dirty="0">
                <a:latin typeface="+mj-lt"/>
              </a:rPr>
              <a:t>Create a new application</a:t>
            </a:r>
          </a:p>
          <a:p>
            <a:r>
              <a:rPr lang="en-US" b="0" dirty="0">
                <a:solidFill>
                  <a:schemeClr val="tx1"/>
                </a:solidFill>
              </a:rPr>
              <a:t>Create a new application in the Application Registration Portal. A unique identifier is created for your app.</a:t>
            </a:r>
          </a:p>
        </p:txBody>
      </p:sp>
      <p:sp>
        <p:nvSpPr>
          <p:cNvPr id="4" name="Text Placeholder 3"/>
          <p:cNvSpPr>
            <a:spLocks noGrp="1"/>
          </p:cNvSpPr>
          <p:nvPr>
            <p:ph type="body" sz="quarter" idx="12"/>
          </p:nvPr>
        </p:nvSpPr>
        <p:spPr>
          <a:xfrm>
            <a:off x="5971994" y="5026024"/>
            <a:ext cx="5102285" cy="807913"/>
          </a:xfrm>
        </p:spPr>
        <p:txBody>
          <a:bodyPr/>
          <a:lstStyle/>
          <a:p>
            <a:r>
              <a:rPr lang="en-US" sz="1600" dirty="0"/>
              <a:t>Add a web platform</a:t>
            </a:r>
          </a:p>
          <a:p>
            <a:r>
              <a:rPr lang="en-US" dirty="0">
                <a:solidFill>
                  <a:schemeClr val="tx1"/>
                </a:solidFill>
                <a:latin typeface="+mn-lt"/>
              </a:rPr>
              <a:t>Add a Web platform to your application registration. Enable the “Allow Implicit Flow” checkbox, and provide the redirect URL.</a:t>
            </a:r>
          </a:p>
        </p:txBody>
      </p:sp>
    </p:spTree>
    <p:extLst>
      <p:ext uri="{BB962C8B-B14F-4D97-AF65-F5344CB8AC3E}">
        <p14:creationId xmlns:p14="http://schemas.microsoft.com/office/powerpoint/2010/main" val="538745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fade">
                                      <p:cBhvr>
                                        <p:cTn id="16" dur="500"/>
                                        <p:tgtEl>
                                          <p:spTgt spid="2">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at a table using a computer&#10;&#10;Description generated with very high confidence">
            <a:extLst>
              <a:ext uri="{FF2B5EF4-FFF2-40B4-BE49-F238E27FC236}">
                <a16:creationId xmlns:a16="http://schemas.microsoft.com/office/drawing/2014/main" id="{FF6D5F79-48A9-4DDD-84DA-E34A0B75AD2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13763" y="0"/>
            <a:ext cx="6222711" cy="6994525"/>
          </a:xfrm>
          <a:prstGeom prst="rect">
            <a:avLst/>
          </a:prstGeom>
        </p:spPr>
      </p:pic>
      <p:sp>
        <p:nvSpPr>
          <p:cNvPr id="3" name="Title 2"/>
          <p:cNvSpPr>
            <a:spLocks noGrp="1"/>
          </p:cNvSpPr>
          <p:nvPr>
            <p:ph type="title"/>
          </p:nvPr>
        </p:nvSpPr>
        <p:spPr/>
        <p:txBody>
          <a:bodyPr/>
          <a:lstStyle/>
          <a:p>
            <a:r>
              <a:rPr lang="en-US" dirty="0"/>
              <a:t>MSAL package installation</a:t>
            </a:r>
          </a:p>
        </p:txBody>
      </p:sp>
      <p:sp>
        <p:nvSpPr>
          <p:cNvPr id="4" name="Text Placeholder 3"/>
          <p:cNvSpPr>
            <a:spLocks noGrp="1"/>
          </p:cNvSpPr>
          <p:nvPr>
            <p:ph type="body" sz="quarter" idx="10"/>
          </p:nvPr>
        </p:nvSpPr>
        <p:spPr>
          <a:xfrm>
            <a:off x="465139" y="1919288"/>
            <a:ext cx="4543280" cy="2092881"/>
          </a:xfrm>
        </p:spPr>
        <p:txBody>
          <a:bodyPr/>
          <a:lstStyle/>
          <a:p>
            <a:r>
              <a:rPr lang="en-US" dirty="0">
                <a:solidFill>
                  <a:schemeClr val="accent1"/>
                </a:solidFill>
                <a:latin typeface="+mj-lt"/>
              </a:rPr>
              <a:t>NPM:</a:t>
            </a:r>
          </a:p>
          <a:p>
            <a:r>
              <a:rPr lang="en-US" b="0" dirty="0">
                <a:solidFill>
                  <a:schemeClr val="tx1"/>
                </a:solidFill>
              </a:rPr>
              <a:t>NPM install MSAL</a:t>
            </a:r>
          </a:p>
          <a:p>
            <a:endParaRPr lang="en-US" dirty="0"/>
          </a:p>
          <a:p>
            <a:r>
              <a:rPr lang="en-US" dirty="0">
                <a:solidFill>
                  <a:schemeClr val="accent1"/>
                </a:solidFill>
                <a:latin typeface="+mj-lt"/>
              </a:rPr>
              <a:t>CDN:</a:t>
            </a:r>
          </a:p>
          <a:p>
            <a:r>
              <a:rPr lang="en-US" dirty="0"/>
              <a:t>https://secure.aadcdn.microsoftonline-p.com/lib/0.1.2/js/msal.min.js</a:t>
            </a:r>
            <a:endParaRPr lang="en-US" b="0" dirty="0">
              <a:solidFill>
                <a:schemeClr val="tx1"/>
              </a:solidFill>
            </a:endParaRPr>
          </a:p>
        </p:txBody>
      </p:sp>
    </p:spTree>
    <p:extLst>
      <p:ext uri="{BB962C8B-B14F-4D97-AF65-F5344CB8AC3E}">
        <p14:creationId xmlns:p14="http://schemas.microsoft.com/office/powerpoint/2010/main" val="25994571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Application experience</a:t>
            </a:r>
          </a:p>
        </p:txBody>
      </p:sp>
      <p:sp>
        <p:nvSpPr>
          <p:cNvPr id="6" name="Text Placeholder 5"/>
          <p:cNvSpPr>
            <a:spLocks noGrp="1"/>
          </p:cNvSpPr>
          <p:nvPr>
            <p:ph type="body" sz="quarter" idx="11"/>
          </p:nvPr>
        </p:nvSpPr>
        <p:spPr>
          <a:xfrm>
            <a:off x="465138" y="5026024"/>
            <a:ext cx="3690937" cy="807913"/>
          </a:xfrm>
        </p:spPr>
        <p:txBody>
          <a:bodyPr/>
          <a:lstStyle/>
          <a:p>
            <a:r>
              <a:rPr lang="en-US" sz="1600" b="0" dirty="0">
                <a:latin typeface="+mj-lt"/>
              </a:rPr>
              <a:t>User prompted to sign in</a:t>
            </a:r>
          </a:p>
          <a:p>
            <a:r>
              <a:rPr lang="en-US" b="0" dirty="0">
                <a:solidFill>
                  <a:schemeClr val="tx1"/>
                </a:solidFill>
              </a:rPr>
              <a:t>Navigate to http://localhost:8080 and click Connect, you are prompted to sign in.</a:t>
            </a:r>
          </a:p>
        </p:txBody>
      </p:sp>
      <p:sp>
        <p:nvSpPr>
          <p:cNvPr id="7" name="Text Placeholder 6"/>
          <p:cNvSpPr>
            <a:spLocks noGrp="1"/>
          </p:cNvSpPr>
          <p:nvPr>
            <p:ph type="body" sz="quarter" idx="12"/>
          </p:nvPr>
        </p:nvSpPr>
        <p:spPr>
          <a:xfrm>
            <a:off x="4386263" y="5026024"/>
            <a:ext cx="3690937" cy="1038746"/>
          </a:xfrm>
        </p:spPr>
        <p:txBody>
          <a:bodyPr/>
          <a:lstStyle/>
          <a:p>
            <a:r>
              <a:rPr lang="en-US" sz="1600" dirty="0"/>
              <a:t>Prompt for consent</a:t>
            </a:r>
          </a:p>
          <a:p>
            <a:r>
              <a:rPr lang="en-US" dirty="0">
                <a:solidFill>
                  <a:schemeClr val="tx1"/>
                </a:solidFill>
                <a:latin typeface="+mn-lt"/>
              </a:rPr>
              <a:t>The user is prompted to grant consent to the application if the admin has not granted consent for the entire tenant.</a:t>
            </a:r>
          </a:p>
        </p:txBody>
      </p:sp>
      <p:sp>
        <p:nvSpPr>
          <p:cNvPr id="8" name="Text Placeholder 7"/>
          <p:cNvSpPr>
            <a:spLocks noGrp="1"/>
          </p:cNvSpPr>
          <p:nvPr>
            <p:ph type="body" sz="quarter" idx="13"/>
          </p:nvPr>
        </p:nvSpPr>
        <p:spPr>
          <a:xfrm>
            <a:off x="8307388" y="5026024"/>
            <a:ext cx="3690937" cy="1038746"/>
          </a:xfrm>
        </p:spPr>
        <p:txBody>
          <a:bodyPr/>
          <a:lstStyle/>
          <a:p>
            <a:r>
              <a:rPr lang="en-US" sz="1600" dirty="0"/>
              <a:t>Data is returned</a:t>
            </a:r>
          </a:p>
          <a:p>
            <a:r>
              <a:rPr lang="en-US" dirty="0">
                <a:solidFill>
                  <a:schemeClr val="tx1"/>
                </a:solidFill>
                <a:latin typeface="+mn-lt"/>
              </a:rPr>
              <a:t>The Microsoft Graph API is queried and data is returned to the client. Clicking the button, an email is sent to the email address provided.</a:t>
            </a:r>
          </a:p>
        </p:txBody>
      </p:sp>
      <p:pic>
        <p:nvPicPr>
          <p:cNvPr id="3" name="Picture Placeholder 2"/>
          <p:cNvPicPr>
            <a:picLocks noGrp="1" noChangeAspect="1"/>
          </p:cNvPicPr>
          <p:nvPr>
            <p:ph type="pic" sz="quarter" idx="14"/>
          </p:nvPr>
        </p:nvPicPr>
        <p:blipFill>
          <a:blip r:embed="rId2"/>
          <a:srcRect t="5029" b="5029"/>
          <a:stretch>
            <a:fillRect/>
          </a:stretch>
        </p:blipFill>
        <p:spPr>
          <a:xfrm>
            <a:off x="465138" y="2168525"/>
            <a:ext cx="3690937" cy="2654300"/>
          </a:xfrm>
          <a:prstGeom prst="rect">
            <a:avLst/>
          </a:prstGeom>
          <a:solidFill>
            <a:schemeClr val="bg2"/>
          </a:solidFill>
          <a:ln cap="sq">
            <a:noFill/>
            <a:miter lim="800000"/>
          </a:ln>
        </p:spPr>
      </p:pic>
      <p:pic>
        <p:nvPicPr>
          <p:cNvPr id="11" name="Picture Placeholder 10"/>
          <p:cNvPicPr>
            <a:picLocks noGrp="1" noChangeAspect="1"/>
          </p:cNvPicPr>
          <p:nvPr>
            <p:ph type="pic" sz="quarter" idx="16"/>
          </p:nvPr>
        </p:nvPicPr>
        <p:blipFill>
          <a:blip r:embed="rId3"/>
          <a:srcRect l="612" r="612"/>
          <a:stretch>
            <a:fillRect/>
          </a:stretch>
        </p:blipFill>
        <p:spPr>
          <a:xfrm>
            <a:off x="8302625" y="2168525"/>
            <a:ext cx="3695700" cy="2654300"/>
          </a:xfrm>
          <a:prstGeom prst="rect">
            <a:avLst/>
          </a:prstGeom>
          <a:solidFill>
            <a:schemeClr val="bg2"/>
          </a:solidFill>
          <a:ln cap="sq">
            <a:solidFill>
              <a:schemeClr val="bg1"/>
            </a:solidFill>
            <a:miter lim="800000"/>
          </a:ln>
        </p:spPr>
      </p:pic>
      <p:pic>
        <p:nvPicPr>
          <p:cNvPr id="13" name="Picture Placeholder 12" descr="A screenshot of a cell phone&#10;&#10;Description generated with very high confidence">
            <a:extLst>
              <a:ext uri="{FF2B5EF4-FFF2-40B4-BE49-F238E27FC236}">
                <a16:creationId xmlns:a16="http://schemas.microsoft.com/office/drawing/2014/main" id="{740D389F-317A-4735-9F57-201258771274}"/>
              </a:ext>
            </a:extLst>
          </p:cNvPr>
          <p:cNvPicPr preferRelativeResize="0">
            <a:picLocks noGrp="1"/>
          </p:cNvPicPr>
          <p:nvPr>
            <p:ph type="pic" sz="quarter" idx="15"/>
          </p:nvPr>
        </p:nvPicPr>
        <p:blipFill>
          <a:blip r:embed="rId4"/>
          <a:stretch>
            <a:fillRect/>
          </a:stretch>
        </p:blipFill>
        <p:spPr>
          <a:xfrm>
            <a:off x="4448934" y="2080105"/>
            <a:ext cx="3538606" cy="2834313"/>
          </a:xfrm>
          <a:prstGeom prst="rect">
            <a:avLst/>
          </a:prstGeom>
        </p:spPr>
      </p:pic>
    </p:spTree>
    <p:extLst>
      <p:ext uri="{BB962C8B-B14F-4D97-AF65-F5344CB8AC3E}">
        <p14:creationId xmlns:p14="http://schemas.microsoft.com/office/powerpoint/2010/main" val="1222262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CA869-5F8D-4F33-98A4-C80FD7244146}"/>
              </a:ext>
            </a:extLst>
          </p:cNvPr>
          <p:cNvSpPr>
            <a:spLocks noGrp="1"/>
          </p:cNvSpPr>
          <p:nvPr>
            <p:ph type="title"/>
          </p:nvPr>
        </p:nvSpPr>
        <p:spPr/>
        <p:txBody>
          <a:bodyPr/>
          <a:lstStyle/>
          <a:p>
            <a:r>
              <a:rPr lang="en-US" dirty="0"/>
              <a:t>Overview of the sample</a:t>
            </a:r>
          </a:p>
        </p:txBody>
      </p:sp>
      <p:sp>
        <p:nvSpPr>
          <p:cNvPr id="106" name="Rectangle 105">
            <a:extLst>
              <a:ext uri="{FF2B5EF4-FFF2-40B4-BE49-F238E27FC236}">
                <a16:creationId xmlns:a16="http://schemas.microsoft.com/office/drawing/2014/main" id="{F7599416-D196-4CF9-8D07-08C46534D58A}"/>
              </a:ext>
            </a:extLst>
          </p:cNvPr>
          <p:cNvSpPr/>
          <p:nvPr/>
        </p:nvSpPr>
        <p:spPr bwMode="auto">
          <a:xfrm>
            <a:off x="8293431" y="1384634"/>
            <a:ext cx="3326507" cy="320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accent1"/>
                </a:solidFill>
                <a:ea typeface="Segoe UI" pitchFamily="34" charset="0"/>
                <a:cs typeface="Segoe UI" pitchFamily="34" charset="0"/>
              </a:rPr>
              <a:t>https://graph.microsoft.com</a:t>
            </a:r>
          </a:p>
        </p:txBody>
      </p:sp>
      <p:sp>
        <p:nvSpPr>
          <p:cNvPr id="107" name="Rectangle 106">
            <a:extLst>
              <a:ext uri="{FF2B5EF4-FFF2-40B4-BE49-F238E27FC236}">
                <a16:creationId xmlns:a16="http://schemas.microsoft.com/office/drawing/2014/main" id="{0813C1AC-5F17-43CA-8FCE-F4FB38D3BF2F}"/>
              </a:ext>
            </a:extLst>
          </p:cNvPr>
          <p:cNvSpPr/>
          <p:nvPr/>
        </p:nvSpPr>
        <p:spPr bwMode="auto">
          <a:xfrm>
            <a:off x="3448153" y="1364499"/>
            <a:ext cx="4572000" cy="360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Segoe UI" pitchFamily="34" charset="0"/>
              </a:rPr>
              <a:t>https://login.microsoftonline.com/</a:t>
            </a:r>
          </a:p>
        </p:txBody>
      </p:sp>
      <p:grpSp>
        <p:nvGrpSpPr>
          <p:cNvPr id="108" name="Group 107">
            <a:extLst>
              <a:ext uri="{FF2B5EF4-FFF2-40B4-BE49-F238E27FC236}">
                <a16:creationId xmlns:a16="http://schemas.microsoft.com/office/drawing/2014/main" id="{B17B8CB1-DCDF-4194-A022-07094759275F}"/>
              </a:ext>
            </a:extLst>
          </p:cNvPr>
          <p:cNvGrpSpPr/>
          <p:nvPr/>
        </p:nvGrpSpPr>
        <p:grpSpPr>
          <a:xfrm>
            <a:off x="7754432" y="2973280"/>
            <a:ext cx="4404505" cy="2766282"/>
            <a:chOff x="6131517" y="1884093"/>
            <a:chExt cx="5614983" cy="3526532"/>
          </a:xfrm>
        </p:grpSpPr>
        <p:sp>
          <p:nvSpPr>
            <p:cNvPr id="109" name="Oval 108">
              <a:extLst>
                <a:ext uri="{FF2B5EF4-FFF2-40B4-BE49-F238E27FC236}">
                  <a16:creationId xmlns:a16="http://schemas.microsoft.com/office/drawing/2014/main" id="{32367D4D-6DDC-4F38-B25C-9DF2707CA9C0}"/>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9585533C-6921-4376-8C39-ED81646103EB}"/>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799A5DAB-CC1F-43C5-9753-292FA7E5AD6C}"/>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D29F65A5-80B7-4319-BCED-9773DEFB9D00}"/>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234F6B58-042C-4975-9EAC-21E69B0A1F35}"/>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F3CF2A0E-F21A-4040-93CC-392724121DEB}"/>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62EE4881-1150-492B-B668-82EB2161BFF4}"/>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9833BCA0-9203-4759-A667-7AAFCF06289D}"/>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ED1878DF-A47D-46BF-B69A-79BB26EFE1F2}"/>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62D76216-EF85-415C-A892-4950F74D0CC1}"/>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6E32EE82-6841-4CF1-B610-A5580F7E72EE}"/>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B26C93DF-CC9F-4E82-9FFD-100012D74EB9}"/>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AD727E6E-62F3-492D-9F79-889B1CA3D320}"/>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60E08CF5-81BD-47BF-9380-CEA1BD26AC36}"/>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A47EE0AD-E279-4676-B4C4-24C2E9AA704E}"/>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D5B7B626-8274-4624-B08C-B0848B5A66D4}"/>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Oval 124">
              <a:extLst>
                <a:ext uri="{FF2B5EF4-FFF2-40B4-BE49-F238E27FC236}">
                  <a16:creationId xmlns:a16="http://schemas.microsoft.com/office/drawing/2014/main" id="{6F30F066-9963-415B-8F68-F5A92C1FD1D1}"/>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Oval 125">
              <a:extLst>
                <a:ext uri="{FF2B5EF4-FFF2-40B4-BE49-F238E27FC236}">
                  <a16:creationId xmlns:a16="http://schemas.microsoft.com/office/drawing/2014/main" id="{44478806-D6A0-4D34-B1C0-4B3218422EEF}"/>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TextBox 126">
              <a:extLst>
                <a:ext uri="{FF2B5EF4-FFF2-40B4-BE49-F238E27FC236}">
                  <a16:creationId xmlns:a16="http://schemas.microsoft.com/office/drawing/2014/main" id="{03210A1B-EDEE-4CE7-ACB5-C20BBF8EB223}"/>
                </a:ext>
              </a:extLst>
            </p:cNvPr>
            <p:cNvSpPr txBox="1"/>
            <p:nvPr/>
          </p:nvSpPr>
          <p:spPr>
            <a:xfrm>
              <a:off x="9719340" y="1884093"/>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28" name="TextBox 127">
              <a:extLst>
                <a:ext uri="{FF2B5EF4-FFF2-40B4-BE49-F238E27FC236}">
                  <a16:creationId xmlns:a16="http://schemas.microsoft.com/office/drawing/2014/main" id="{4116CD8C-DA6E-4765-8F0D-63F6DD51ABB7}"/>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29" name="TextBox 128">
              <a:extLst>
                <a:ext uri="{FF2B5EF4-FFF2-40B4-BE49-F238E27FC236}">
                  <a16:creationId xmlns:a16="http://schemas.microsoft.com/office/drawing/2014/main" id="{D0FDE4C1-B1CF-4F24-B979-BB404F7F1EB2}"/>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30" name="Straight Connector 129">
              <a:extLst>
                <a:ext uri="{FF2B5EF4-FFF2-40B4-BE49-F238E27FC236}">
                  <a16:creationId xmlns:a16="http://schemas.microsoft.com/office/drawing/2014/main" id="{85EA8ECB-3DC4-4240-87C1-DE87AACB572D}"/>
                </a:ext>
              </a:extLst>
            </p:cNvPr>
            <p:cNvCxnSpPr>
              <a:cxnSpLocks/>
              <a:stCxn id="109" idx="4"/>
              <a:endCxn id="111"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FE9DFA5-7458-424C-9638-801E1B9F7E37}"/>
                </a:ext>
              </a:extLst>
            </p:cNvPr>
            <p:cNvCxnSpPr>
              <a:cxnSpLocks/>
              <a:stCxn id="110" idx="1"/>
              <a:endCxn id="109"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AA01936-C4DA-41E0-A24B-F6498280845C}"/>
                </a:ext>
              </a:extLst>
            </p:cNvPr>
            <p:cNvCxnSpPr>
              <a:cxnSpLocks/>
              <a:stCxn id="122" idx="2"/>
              <a:endCxn id="109"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3A237B0-027F-4D08-8765-2E00C1113827}"/>
                </a:ext>
              </a:extLst>
            </p:cNvPr>
            <p:cNvCxnSpPr>
              <a:cxnSpLocks/>
              <a:stCxn id="110" idx="7"/>
              <a:endCxn id="123"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BB22A89-64F9-46DC-BB93-489A8938FEA2}"/>
                </a:ext>
              </a:extLst>
            </p:cNvPr>
            <p:cNvCxnSpPr>
              <a:stCxn id="116" idx="0"/>
              <a:endCxn id="110"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03BF7D93-944A-4F6A-92B4-E39F2169A811}"/>
                </a:ext>
              </a:extLst>
            </p:cNvPr>
            <p:cNvCxnSpPr>
              <a:cxnSpLocks/>
              <a:stCxn id="115" idx="7"/>
              <a:endCxn id="110"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CB6EDDD-ED40-4B4D-B838-8648703AF80E}"/>
                </a:ext>
              </a:extLst>
            </p:cNvPr>
            <p:cNvCxnSpPr>
              <a:stCxn id="111" idx="5"/>
              <a:endCxn id="115"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BFD8370-BCE8-41BF-9997-E5A4BB665DE0}"/>
                </a:ext>
              </a:extLst>
            </p:cNvPr>
            <p:cNvCxnSpPr>
              <a:cxnSpLocks/>
              <a:stCxn id="111" idx="3"/>
              <a:endCxn id="120"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9A5CFA3-9ADA-42B8-B859-E2C2488B53AD}"/>
                </a:ext>
              </a:extLst>
            </p:cNvPr>
            <p:cNvCxnSpPr>
              <a:cxnSpLocks/>
              <a:stCxn id="120" idx="7"/>
              <a:endCxn id="110"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C8841AEF-051C-44B6-9D8F-A33964DFB7AF}"/>
                </a:ext>
              </a:extLst>
            </p:cNvPr>
            <p:cNvCxnSpPr>
              <a:stCxn id="113" idx="6"/>
              <a:endCxn id="110"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BC3D6BC-4DB9-4B7D-8D5D-46EEF26C8645}"/>
                </a:ext>
              </a:extLst>
            </p:cNvPr>
            <p:cNvCxnSpPr>
              <a:stCxn id="120" idx="5"/>
              <a:endCxn id="117"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E6F69A3-1E72-4315-8EE7-6A97CA6F8090}"/>
                </a:ext>
              </a:extLst>
            </p:cNvPr>
            <p:cNvCxnSpPr>
              <a:cxnSpLocks/>
              <a:stCxn id="120" idx="6"/>
              <a:endCxn id="115"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A003915-41C4-42E7-9478-0E940E0029E1}"/>
                </a:ext>
              </a:extLst>
            </p:cNvPr>
            <p:cNvCxnSpPr>
              <a:stCxn id="120" idx="1"/>
              <a:endCxn id="113"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6D7DE59-81FD-422E-A221-FB9BF26CC58D}"/>
                </a:ext>
              </a:extLst>
            </p:cNvPr>
            <p:cNvCxnSpPr>
              <a:stCxn id="119" idx="6"/>
              <a:endCxn id="120"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8A705EE7-148E-4F5D-8FB5-3D778B565E4C}"/>
                </a:ext>
              </a:extLst>
            </p:cNvPr>
            <p:cNvCxnSpPr>
              <a:cxnSpLocks/>
              <a:stCxn id="119" idx="5"/>
              <a:endCxn id="112"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E77921E-2236-4830-B636-5566BE9163BD}"/>
                </a:ext>
              </a:extLst>
            </p:cNvPr>
            <p:cNvCxnSpPr>
              <a:stCxn id="112" idx="5"/>
              <a:endCxn id="118"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23ED653-60D8-4667-9C73-208E23A24BFF}"/>
                </a:ext>
              </a:extLst>
            </p:cNvPr>
            <p:cNvCxnSpPr>
              <a:stCxn id="112" idx="6"/>
              <a:endCxn id="120"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746E43A-AD5A-4941-96B5-14CA41F5BE79}"/>
                </a:ext>
              </a:extLst>
            </p:cNvPr>
            <p:cNvCxnSpPr>
              <a:stCxn id="118" idx="7"/>
              <a:endCxn id="120"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2294496-B940-4833-8A53-7F9C0E6C1572}"/>
                </a:ext>
              </a:extLst>
            </p:cNvPr>
            <p:cNvCxnSpPr>
              <a:cxnSpLocks/>
              <a:stCxn id="126" idx="7"/>
              <a:endCxn id="112"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ECF86AA-B3B6-43D2-9CEE-B2A03905451A}"/>
                </a:ext>
              </a:extLst>
            </p:cNvPr>
            <p:cNvCxnSpPr>
              <a:cxnSpLocks/>
              <a:stCxn id="121" idx="3"/>
              <a:endCxn id="125"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FD8E5853-B5D3-4281-B4A2-B89C5C3D8FDB}"/>
                </a:ext>
              </a:extLst>
            </p:cNvPr>
            <p:cNvCxnSpPr>
              <a:stCxn id="113" idx="0"/>
              <a:endCxn id="114"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40BD4030-E4D4-4587-92D9-592FE8D074E4}"/>
                </a:ext>
              </a:extLst>
            </p:cNvPr>
            <p:cNvCxnSpPr>
              <a:stCxn id="114" idx="2"/>
              <a:endCxn id="121"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792476D-B82B-4228-A424-6A0FBEF8E67A}"/>
                </a:ext>
              </a:extLst>
            </p:cNvPr>
            <p:cNvCxnSpPr>
              <a:cxnSpLocks/>
              <a:stCxn id="114" idx="1"/>
              <a:endCxn id="124"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2278827-6FC7-4BD0-BE37-14521CA9E114}"/>
                </a:ext>
              </a:extLst>
            </p:cNvPr>
            <p:cNvCxnSpPr>
              <a:stCxn id="114" idx="6"/>
              <a:endCxn id="109"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EE48D95-D9F4-4980-8499-0DF71ADE00FE}"/>
                </a:ext>
              </a:extLst>
            </p:cNvPr>
            <p:cNvCxnSpPr>
              <a:stCxn id="115" idx="6"/>
              <a:endCxn id="116"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3BE2EE9-FE55-43B8-BFD6-A1E7EDC28A71}"/>
                </a:ext>
              </a:extLst>
            </p:cNvPr>
            <p:cNvCxnSpPr>
              <a:stCxn id="117" idx="7"/>
              <a:endCxn id="115"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FA9C2582-B03E-4479-B77B-FF41BC1F925A}"/>
                </a:ext>
              </a:extLst>
            </p:cNvPr>
            <p:cNvSpPr txBox="1"/>
            <p:nvPr/>
          </p:nvSpPr>
          <p:spPr>
            <a:xfrm>
              <a:off x="10275951" y="3776479"/>
              <a:ext cx="686407"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57" name="TextBox 156">
              <a:extLst>
                <a:ext uri="{FF2B5EF4-FFF2-40B4-BE49-F238E27FC236}">
                  <a16:creationId xmlns:a16="http://schemas.microsoft.com/office/drawing/2014/main" id="{39B7B697-BC65-4079-8653-28A42BBCC6AB}"/>
                </a:ext>
              </a:extLst>
            </p:cNvPr>
            <p:cNvSpPr txBox="1"/>
            <p:nvPr/>
          </p:nvSpPr>
          <p:spPr>
            <a:xfrm>
              <a:off x="10374025" y="4422687"/>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58" name="TextBox 157">
              <a:extLst>
                <a:ext uri="{FF2B5EF4-FFF2-40B4-BE49-F238E27FC236}">
                  <a16:creationId xmlns:a16="http://schemas.microsoft.com/office/drawing/2014/main" id="{044CD933-034A-44C8-B420-658BE649A185}"/>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59" name="TextBox 158">
              <a:extLst>
                <a:ext uri="{FF2B5EF4-FFF2-40B4-BE49-F238E27FC236}">
                  <a16:creationId xmlns:a16="http://schemas.microsoft.com/office/drawing/2014/main" id="{C2573405-E5EF-446A-9D15-C80FB8EBAD4B}"/>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60" name="TextBox 159">
              <a:extLst>
                <a:ext uri="{FF2B5EF4-FFF2-40B4-BE49-F238E27FC236}">
                  <a16:creationId xmlns:a16="http://schemas.microsoft.com/office/drawing/2014/main" id="{5583A368-BE62-4353-9AC8-3D77E6180822}"/>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61" name="TextBox 160">
              <a:extLst>
                <a:ext uri="{FF2B5EF4-FFF2-40B4-BE49-F238E27FC236}">
                  <a16:creationId xmlns:a16="http://schemas.microsoft.com/office/drawing/2014/main" id="{10FC06EC-E296-41FE-9E3D-A13B8CA99A9B}"/>
                </a:ext>
              </a:extLst>
            </p:cNvPr>
            <p:cNvSpPr txBox="1"/>
            <p:nvPr/>
          </p:nvSpPr>
          <p:spPr>
            <a:xfrm>
              <a:off x="6294788" y="4149461"/>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62" name="TextBox 161">
              <a:extLst>
                <a:ext uri="{FF2B5EF4-FFF2-40B4-BE49-F238E27FC236}">
                  <a16:creationId xmlns:a16="http://schemas.microsoft.com/office/drawing/2014/main" id="{6515E228-473F-4AD9-B944-5CA12931ABE9}"/>
                </a:ext>
              </a:extLst>
            </p:cNvPr>
            <p:cNvSpPr txBox="1"/>
            <p:nvPr/>
          </p:nvSpPr>
          <p:spPr>
            <a:xfrm>
              <a:off x="6131517" y="3552299"/>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63" name="TextBox 162">
              <a:extLst>
                <a:ext uri="{FF2B5EF4-FFF2-40B4-BE49-F238E27FC236}">
                  <a16:creationId xmlns:a16="http://schemas.microsoft.com/office/drawing/2014/main" id="{CD0B9CA6-8C81-4544-943F-D54381D248C8}"/>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64" name="TextBox 163">
              <a:extLst>
                <a:ext uri="{FF2B5EF4-FFF2-40B4-BE49-F238E27FC236}">
                  <a16:creationId xmlns:a16="http://schemas.microsoft.com/office/drawing/2014/main" id="{DFA35838-B0D3-4F84-92D8-5D6F4014D537}"/>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65" name="TextBox 164">
              <a:extLst>
                <a:ext uri="{FF2B5EF4-FFF2-40B4-BE49-F238E27FC236}">
                  <a16:creationId xmlns:a16="http://schemas.microsoft.com/office/drawing/2014/main" id="{509BEB12-4DDF-4B09-AF52-D38B97715BDC}"/>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66" name="Straight Connector 165">
              <a:extLst>
                <a:ext uri="{FF2B5EF4-FFF2-40B4-BE49-F238E27FC236}">
                  <a16:creationId xmlns:a16="http://schemas.microsoft.com/office/drawing/2014/main" id="{3592766F-B054-40A7-BD08-A304C6E04268}"/>
                </a:ext>
              </a:extLst>
            </p:cNvPr>
            <p:cNvCxnSpPr>
              <a:stCxn id="113" idx="3"/>
              <a:endCxn id="112"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4D8A6211-BF76-487E-BED3-849DA521BF3F}"/>
                </a:ext>
              </a:extLst>
            </p:cNvPr>
            <p:cNvSpPr txBox="1"/>
            <p:nvPr/>
          </p:nvSpPr>
          <p:spPr>
            <a:xfrm>
              <a:off x="8768679" y="3388081"/>
              <a:ext cx="950660" cy="588543"/>
            </a:xfrm>
            <a:prstGeom prst="rect">
              <a:avLst/>
            </a:prstGeom>
            <a:noFill/>
          </p:spPr>
          <p:txBody>
            <a:bodyPr wrap="none" lIns="91440" tIns="91440" rIns="91440" bIns="91440" rtlCol="0">
              <a:spAutoFit/>
            </a:bodyPr>
            <a:lstStyle/>
            <a:p>
              <a:pPr algn="ctr">
                <a:lnSpc>
                  <a:spcPct val="90000"/>
                </a:lnSpc>
                <a:spcAft>
                  <a:spcPts val="600"/>
                </a:spcAft>
              </a:pPr>
              <a:r>
                <a:rPr lang="en-US" sz="1000" dirty="0">
                  <a:latin typeface="+mj-lt"/>
                </a:rPr>
                <a:t>Microsoft</a:t>
              </a:r>
              <a:br>
                <a:rPr lang="en-US" sz="1000" dirty="0">
                  <a:latin typeface="+mj-lt"/>
                </a:rPr>
              </a:br>
              <a:r>
                <a:rPr lang="en-US" sz="1000" dirty="0">
                  <a:latin typeface="+mj-lt"/>
                </a:rPr>
                <a:t>Graph</a:t>
              </a:r>
            </a:p>
          </p:txBody>
        </p:sp>
        <p:cxnSp>
          <p:nvCxnSpPr>
            <p:cNvPr id="168" name="Straight Connector 167">
              <a:extLst>
                <a:ext uri="{FF2B5EF4-FFF2-40B4-BE49-F238E27FC236}">
                  <a16:creationId xmlns:a16="http://schemas.microsoft.com/office/drawing/2014/main" id="{CDEE498F-2FC4-4428-97A4-9453B8F975FA}"/>
                </a:ext>
              </a:extLst>
            </p:cNvPr>
            <p:cNvCxnSpPr>
              <a:endCxn id="114"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9" name="Group 4">
              <a:extLst>
                <a:ext uri="{FF2B5EF4-FFF2-40B4-BE49-F238E27FC236}">
                  <a16:creationId xmlns:a16="http://schemas.microsoft.com/office/drawing/2014/main" id="{ED377245-74D6-4471-BA51-6C8543823287}"/>
                </a:ext>
              </a:extLst>
            </p:cNvPr>
            <p:cNvGrpSpPr>
              <a:grpSpLocks noChangeAspect="1"/>
            </p:cNvGrpSpPr>
            <p:nvPr/>
          </p:nvGrpSpPr>
          <p:grpSpPr bwMode="auto">
            <a:xfrm>
              <a:off x="7141268" y="2550316"/>
              <a:ext cx="195262" cy="227011"/>
              <a:chOff x="4388" y="2056"/>
              <a:chExt cx="123" cy="143"/>
            </a:xfrm>
            <a:solidFill>
              <a:schemeClr val="bg2"/>
            </a:solidFill>
          </p:grpSpPr>
          <p:sp>
            <p:nvSpPr>
              <p:cNvPr id="209" name="Freeform 5">
                <a:extLst>
                  <a:ext uri="{FF2B5EF4-FFF2-40B4-BE49-F238E27FC236}">
                    <a16:creationId xmlns:a16="http://schemas.microsoft.com/office/drawing/2014/main" id="{75954759-93AE-410F-80F5-883B98E122F0}"/>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Rectangle 6">
                <a:extLst>
                  <a:ext uri="{FF2B5EF4-FFF2-40B4-BE49-F238E27FC236}">
                    <a16:creationId xmlns:a16="http://schemas.microsoft.com/office/drawing/2014/main" id="{4306B364-4862-4A7D-979F-4EC7ED251204}"/>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
                <a:extLst>
                  <a:ext uri="{FF2B5EF4-FFF2-40B4-BE49-F238E27FC236}">
                    <a16:creationId xmlns:a16="http://schemas.microsoft.com/office/drawing/2014/main" id="{950A2059-B134-4CAB-80DD-4A0FD6C7A275}"/>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8">
                <a:extLst>
                  <a:ext uri="{FF2B5EF4-FFF2-40B4-BE49-F238E27FC236}">
                    <a16:creationId xmlns:a16="http://schemas.microsoft.com/office/drawing/2014/main" id="{389D4213-9BA1-4ECF-AE1C-A46A22C8E008}"/>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9">
                <a:extLst>
                  <a:ext uri="{FF2B5EF4-FFF2-40B4-BE49-F238E27FC236}">
                    <a16:creationId xmlns:a16="http://schemas.microsoft.com/office/drawing/2014/main" id="{C448AC66-6D75-476E-ACB6-BECA5C3EDBF0}"/>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Freeform 13">
              <a:extLst>
                <a:ext uri="{FF2B5EF4-FFF2-40B4-BE49-F238E27FC236}">
                  <a16:creationId xmlns:a16="http://schemas.microsoft.com/office/drawing/2014/main" id="{B5851560-9B03-41C2-80E5-BDF857E28A40}"/>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71" name="Group 16">
              <a:extLst>
                <a:ext uri="{FF2B5EF4-FFF2-40B4-BE49-F238E27FC236}">
                  <a16:creationId xmlns:a16="http://schemas.microsoft.com/office/drawing/2014/main" id="{E6143C32-289A-49EA-B8C7-4B7579B0ACA7}"/>
                </a:ext>
              </a:extLst>
            </p:cNvPr>
            <p:cNvGrpSpPr>
              <a:grpSpLocks noChangeAspect="1"/>
            </p:cNvGrpSpPr>
            <p:nvPr/>
          </p:nvGrpSpPr>
          <p:grpSpPr bwMode="auto">
            <a:xfrm>
              <a:off x="9175749" y="2946401"/>
              <a:ext cx="252412" cy="222250"/>
              <a:chOff x="5780" y="1856"/>
              <a:chExt cx="159" cy="140"/>
            </a:xfrm>
            <a:solidFill>
              <a:schemeClr val="bg2"/>
            </a:solidFill>
          </p:grpSpPr>
          <p:sp>
            <p:nvSpPr>
              <p:cNvPr id="194" name="Rectangle 17">
                <a:extLst>
                  <a:ext uri="{FF2B5EF4-FFF2-40B4-BE49-F238E27FC236}">
                    <a16:creationId xmlns:a16="http://schemas.microsoft.com/office/drawing/2014/main" id="{341EDB99-BE71-4368-B34E-868CC88004C0}"/>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18">
                <a:extLst>
                  <a:ext uri="{FF2B5EF4-FFF2-40B4-BE49-F238E27FC236}">
                    <a16:creationId xmlns:a16="http://schemas.microsoft.com/office/drawing/2014/main" id="{47CC1177-7F8D-42C1-B11A-A6E9001CC7C8}"/>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19">
                <a:extLst>
                  <a:ext uri="{FF2B5EF4-FFF2-40B4-BE49-F238E27FC236}">
                    <a16:creationId xmlns:a16="http://schemas.microsoft.com/office/drawing/2014/main" id="{5AC438A5-BAC9-4B5D-9879-3121D68F02B3}"/>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20">
                <a:extLst>
                  <a:ext uri="{FF2B5EF4-FFF2-40B4-BE49-F238E27FC236}">
                    <a16:creationId xmlns:a16="http://schemas.microsoft.com/office/drawing/2014/main" id="{112BC9E4-D28B-4DBA-B452-3A1329D3660E}"/>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1">
                <a:extLst>
                  <a:ext uri="{FF2B5EF4-FFF2-40B4-BE49-F238E27FC236}">
                    <a16:creationId xmlns:a16="http://schemas.microsoft.com/office/drawing/2014/main" id="{98ADA27F-52F3-4898-98FF-4B2F50F30F3E}"/>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22">
                <a:extLst>
                  <a:ext uri="{FF2B5EF4-FFF2-40B4-BE49-F238E27FC236}">
                    <a16:creationId xmlns:a16="http://schemas.microsoft.com/office/drawing/2014/main" id="{7F733060-EA02-42CB-B3E8-0987E3CD2655}"/>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3">
                <a:extLst>
                  <a:ext uri="{FF2B5EF4-FFF2-40B4-BE49-F238E27FC236}">
                    <a16:creationId xmlns:a16="http://schemas.microsoft.com/office/drawing/2014/main" id="{C0A3C1B6-A16F-4F26-ABE8-B4FDB999A410}"/>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4">
                <a:extLst>
                  <a:ext uri="{FF2B5EF4-FFF2-40B4-BE49-F238E27FC236}">
                    <a16:creationId xmlns:a16="http://schemas.microsoft.com/office/drawing/2014/main" id="{DBF52EFA-B07B-4D28-9F7D-E05DD517C8FB}"/>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5">
                <a:extLst>
                  <a:ext uri="{FF2B5EF4-FFF2-40B4-BE49-F238E27FC236}">
                    <a16:creationId xmlns:a16="http://schemas.microsoft.com/office/drawing/2014/main" id="{20050CB1-5873-4B0F-A390-0BF8AF67C32E}"/>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6">
                <a:extLst>
                  <a:ext uri="{FF2B5EF4-FFF2-40B4-BE49-F238E27FC236}">
                    <a16:creationId xmlns:a16="http://schemas.microsoft.com/office/drawing/2014/main" id="{1C6F9B37-7444-40C9-8B55-AC801A00467D}"/>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7">
                <a:extLst>
                  <a:ext uri="{FF2B5EF4-FFF2-40B4-BE49-F238E27FC236}">
                    <a16:creationId xmlns:a16="http://schemas.microsoft.com/office/drawing/2014/main" id="{2CF164E8-1D22-4904-BABE-1179F2D2A20F}"/>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28">
                <a:extLst>
                  <a:ext uri="{FF2B5EF4-FFF2-40B4-BE49-F238E27FC236}">
                    <a16:creationId xmlns:a16="http://schemas.microsoft.com/office/drawing/2014/main" id="{BA6ACB11-27A2-414F-9C8B-9672E1A12D47}"/>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29">
                <a:extLst>
                  <a:ext uri="{FF2B5EF4-FFF2-40B4-BE49-F238E27FC236}">
                    <a16:creationId xmlns:a16="http://schemas.microsoft.com/office/drawing/2014/main" id="{AB721E62-2CBA-40C8-BCA4-8E701018B24E}"/>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30">
                <a:extLst>
                  <a:ext uri="{FF2B5EF4-FFF2-40B4-BE49-F238E27FC236}">
                    <a16:creationId xmlns:a16="http://schemas.microsoft.com/office/drawing/2014/main" id="{B19D4F9A-DAB6-4AE0-9407-15FE9CA66805}"/>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31">
                <a:extLst>
                  <a:ext uri="{FF2B5EF4-FFF2-40B4-BE49-F238E27FC236}">
                    <a16:creationId xmlns:a16="http://schemas.microsoft.com/office/drawing/2014/main" id="{573BC394-3DF5-4DA1-A933-320C4E5DDFC0}"/>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2" name="Freeform 35">
              <a:extLst>
                <a:ext uri="{FF2B5EF4-FFF2-40B4-BE49-F238E27FC236}">
                  <a16:creationId xmlns:a16="http://schemas.microsoft.com/office/drawing/2014/main" id="{74290340-A531-4959-A09F-DD02B6C624A3}"/>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39">
              <a:extLst>
                <a:ext uri="{FF2B5EF4-FFF2-40B4-BE49-F238E27FC236}">
                  <a16:creationId xmlns:a16="http://schemas.microsoft.com/office/drawing/2014/main" id="{ED413C4D-5FFE-47EC-8D57-3068F3DB06AC}"/>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43">
              <a:extLst>
                <a:ext uri="{FF2B5EF4-FFF2-40B4-BE49-F238E27FC236}">
                  <a16:creationId xmlns:a16="http://schemas.microsoft.com/office/drawing/2014/main" id="{43BDBB79-6AC3-40AD-9051-9D79CD98E968}"/>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47">
              <a:extLst>
                <a:ext uri="{FF2B5EF4-FFF2-40B4-BE49-F238E27FC236}">
                  <a16:creationId xmlns:a16="http://schemas.microsoft.com/office/drawing/2014/main" id="{DE1D2B6C-E84B-4347-BE33-8AE802230AC4}"/>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1">
              <a:extLst>
                <a:ext uri="{FF2B5EF4-FFF2-40B4-BE49-F238E27FC236}">
                  <a16:creationId xmlns:a16="http://schemas.microsoft.com/office/drawing/2014/main" id="{5C326729-B54B-4BFA-B497-F10F6549D5C0}"/>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55">
              <a:extLst>
                <a:ext uri="{FF2B5EF4-FFF2-40B4-BE49-F238E27FC236}">
                  <a16:creationId xmlns:a16="http://schemas.microsoft.com/office/drawing/2014/main" id="{88EB9314-DBC4-4E7A-9579-6D9F762EA899}"/>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59">
              <a:extLst>
                <a:ext uri="{FF2B5EF4-FFF2-40B4-BE49-F238E27FC236}">
                  <a16:creationId xmlns:a16="http://schemas.microsoft.com/office/drawing/2014/main" id="{A063C0BB-1246-4D68-81A6-A29663DE6CA2}"/>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63">
              <a:extLst>
                <a:ext uri="{FF2B5EF4-FFF2-40B4-BE49-F238E27FC236}">
                  <a16:creationId xmlns:a16="http://schemas.microsoft.com/office/drawing/2014/main" id="{9627756F-52B5-417D-87B7-B1663144072C}"/>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0" name="Group 179">
              <a:extLst>
                <a:ext uri="{FF2B5EF4-FFF2-40B4-BE49-F238E27FC236}">
                  <a16:creationId xmlns:a16="http://schemas.microsoft.com/office/drawing/2014/main" id="{47708B42-E1A9-4CB4-8A0A-0106B16B0681}"/>
                </a:ext>
              </a:extLst>
            </p:cNvPr>
            <p:cNvGrpSpPr/>
            <p:nvPr/>
          </p:nvGrpSpPr>
          <p:grpSpPr>
            <a:xfrm>
              <a:off x="7035800" y="4556134"/>
              <a:ext cx="258763" cy="263526"/>
              <a:chOff x="7035800" y="4556134"/>
              <a:chExt cx="258763" cy="263526"/>
            </a:xfrm>
          </p:grpSpPr>
          <p:sp>
            <p:nvSpPr>
              <p:cNvPr id="189" name="Freeform 67">
                <a:extLst>
                  <a:ext uri="{FF2B5EF4-FFF2-40B4-BE49-F238E27FC236}">
                    <a16:creationId xmlns:a16="http://schemas.microsoft.com/office/drawing/2014/main" id="{41C8B5F2-58D6-4DE8-AC56-6A6F7AA5EEA0}"/>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68">
                <a:extLst>
                  <a:ext uri="{FF2B5EF4-FFF2-40B4-BE49-F238E27FC236}">
                    <a16:creationId xmlns:a16="http://schemas.microsoft.com/office/drawing/2014/main" id="{C3E820AB-7A27-41AE-9FBC-6D8E87AC96B8}"/>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69">
                <a:extLst>
                  <a:ext uri="{FF2B5EF4-FFF2-40B4-BE49-F238E27FC236}">
                    <a16:creationId xmlns:a16="http://schemas.microsoft.com/office/drawing/2014/main" id="{A51C206B-E97B-4EE7-82F1-5C9A440A9948}"/>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0">
                <a:extLst>
                  <a:ext uri="{FF2B5EF4-FFF2-40B4-BE49-F238E27FC236}">
                    <a16:creationId xmlns:a16="http://schemas.microsoft.com/office/drawing/2014/main" id="{514B7B39-28ED-4416-99FB-A218970CC149}"/>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1">
                <a:extLst>
                  <a:ext uri="{FF2B5EF4-FFF2-40B4-BE49-F238E27FC236}">
                    <a16:creationId xmlns:a16="http://schemas.microsoft.com/office/drawing/2014/main" id="{87EB034F-3FDF-4B68-BC6E-45FFC87F1371}"/>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1" name="Group 74">
              <a:extLst>
                <a:ext uri="{FF2B5EF4-FFF2-40B4-BE49-F238E27FC236}">
                  <a16:creationId xmlns:a16="http://schemas.microsoft.com/office/drawing/2014/main" id="{7348CE63-1948-4B9D-8D01-8336F958F40C}"/>
                </a:ext>
              </a:extLst>
            </p:cNvPr>
            <p:cNvGrpSpPr>
              <a:grpSpLocks noChangeAspect="1"/>
            </p:cNvGrpSpPr>
            <p:nvPr/>
          </p:nvGrpSpPr>
          <p:grpSpPr bwMode="auto">
            <a:xfrm>
              <a:off x="6945300" y="3624271"/>
              <a:ext cx="257175" cy="231776"/>
              <a:chOff x="4375" y="2283"/>
              <a:chExt cx="162" cy="146"/>
            </a:xfrm>
            <a:solidFill>
              <a:schemeClr val="bg2"/>
            </a:solidFill>
          </p:grpSpPr>
          <p:sp>
            <p:nvSpPr>
              <p:cNvPr id="183" name="Rectangle 75">
                <a:extLst>
                  <a:ext uri="{FF2B5EF4-FFF2-40B4-BE49-F238E27FC236}">
                    <a16:creationId xmlns:a16="http://schemas.microsoft.com/office/drawing/2014/main" id="{103B0CCA-D588-412D-96C3-71004DFD457A}"/>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76">
                <a:extLst>
                  <a:ext uri="{FF2B5EF4-FFF2-40B4-BE49-F238E27FC236}">
                    <a16:creationId xmlns:a16="http://schemas.microsoft.com/office/drawing/2014/main" id="{C5F44C7B-FD9E-4C04-8734-80B0646A1CC9}"/>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7">
                <a:extLst>
                  <a:ext uri="{FF2B5EF4-FFF2-40B4-BE49-F238E27FC236}">
                    <a16:creationId xmlns:a16="http://schemas.microsoft.com/office/drawing/2014/main" id="{72FB0189-64D3-4F1C-BA88-B59D81D61134}"/>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78">
                <a:extLst>
                  <a:ext uri="{FF2B5EF4-FFF2-40B4-BE49-F238E27FC236}">
                    <a16:creationId xmlns:a16="http://schemas.microsoft.com/office/drawing/2014/main" id="{4EDF7030-0C7A-4185-9ADF-1BB7D65B2E85}"/>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79">
                <a:extLst>
                  <a:ext uri="{FF2B5EF4-FFF2-40B4-BE49-F238E27FC236}">
                    <a16:creationId xmlns:a16="http://schemas.microsoft.com/office/drawing/2014/main" id="{150EC957-BC9C-469A-A87D-EA33185D88E6}"/>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80">
                <a:extLst>
                  <a:ext uri="{FF2B5EF4-FFF2-40B4-BE49-F238E27FC236}">
                    <a16:creationId xmlns:a16="http://schemas.microsoft.com/office/drawing/2014/main" id="{AF8F669B-A578-4745-8673-74B04DD4753A}"/>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2" name="Freeform 85">
              <a:extLst>
                <a:ext uri="{FF2B5EF4-FFF2-40B4-BE49-F238E27FC236}">
                  <a16:creationId xmlns:a16="http://schemas.microsoft.com/office/drawing/2014/main" id="{6CDD16AF-3A3E-4BE6-9521-E422A952F4B0}"/>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14" name="Picture 213">
            <a:extLst>
              <a:ext uri="{FF2B5EF4-FFF2-40B4-BE49-F238E27FC236}">
                <a16:creationId xmlns:a16="http://schemas.microsoft.com/office/drawing/2014/main" id="{C79B3247-814B-4C1A-BC5C-FB48240DD199}"/>
              </a:ext>
            </a:extLst>
          </p:cNvPr>
          <p:cNvPicPr>
            <a:picLocks noChangeAspect="1"/>
          </p:cNvPicPr>
          <p:nvPr/>
        </p:nvPicPr>
        <p:blipFill>
          <a:blip r:embed="rId3"/>
          <a:stretch>
            <a:fillRect/>
          </a:stretch>
        </p:blipFill>
        <p:spPr>
          <a:xfrm>
            <a:off x="693568" y="3721424"/>
            <a:ext cx="3951939" cy="2549739"/>
          </a:xfrm>
          <a:prstGeom prst="rect">
            <a:avLst/>
          </a:prstGeom>
        </p:spPr>
      </p:pic>
      <p:pic>
        <p:nvPicPr>
          <p:cNvPr id="216" name="Picture 215">
            <a:extLst>
              <a:ext uri="{FF2B5EF4-FFF2-40B4-BE49-F238E27FC236}">
                <a16:creationId xmlns:a16="http://schemas.microsoft.com/office/drawing/2014/main" id="{FE27328E-ED5F-4BAE-B76D-B6CB09C7E188}"/>
              </a:ext>
            </a:extLst>
          </p:cNvPr>
          <p:cNvPicPr>
            <a:picLocks noChangeAspect="1"/>
          </p:cNvPicPr>
          <p:nvPr/>
        </p:nvPicPr>
        <p:blipFill>
          <a:blip r:embed="rId4">
            <a:duotone>
              <a:prstClr val="black"/>
              <a:schemeClr val="tx2">
                <a:tint val="45000"/>
                <a:satMod val="400000"/>
              </a:schemeClr>
            </a:duotone>
          </a:blip>
          <a:stretch>
            <a:fillRect/>
          </a:stretch>
        </p:blipFill>
        <p:spPr>
          <a:xfrm>
            <a:off x="4908759" y="1983991"/>
            <a:ext cx="780290" cy="780290"/>
          </a:xfrm>
          <a:prstGeom prst="rect">
            <a:avLst/>
          </a:prstGeom>
        </p:spPr>
      </p:pic>
      <p:cxnSp>
        <p:nvCxnSpPr>
          <p:cNvPr id="217" name="Straight Arrow Connector 216">
            <a:extLst>
              <a:ext uri="{FF2B5EF4-FFF2-40B4-BE49-F238E27FC236}">
                <a16:creationId xmlns:a16="http://schemas.microsoft.com/office/drawing/2014/main" id="{9AB6081C-7C52-489B-8962-BA6B2A63D021}"/>
              </a:ext>
            </a:extLst>
          </p:cNvPr>
          <p:cNvCxnSpPr>
            <a:cxnSpLocks/>
          </p:cNvCxnSpPr>
          <p:nvPr/>
        </p:nvCxnSpPr>
        <p:spPr>
          <a:xfrm rot="600000" flipV="1">
            <a:off x="3148810" y="2448387"/>
            <a:ext cx="1507006" cy="1358099"/>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4CCA9F1E-2EC8-403E-853F-3733FD247959}"/>
              </a:ext>
            </a:extLst>
          </p:cNvPr>
          <p:cNvCxnSpPr>
            <a:cxnSpLocks/>
          </p:cNvCxnSpPr>
          <p:nvPr/>
        </p:nvCxnSpPr>
        <p:spPr>
          <a:xfrm flipV="1">
            <a:off x="3587760" y="2751719"/>
            <a:ext cx="1405601" cy="879165"/>
          </a:xfrm>
          <a:prstGeom prst="straightConnector1">
            <a:avLst/>
          </a:prstGeom>
          <a:ln w="38100">
            <a:solidFill>
              <a:schemeClr val="accent3">
                <a:lumMod val="50000"/>
              </a:schemeClr>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E00B2524-78A1-482B-AC78-BF618E905C3A}"/>
              </a:ext>
            </a:extLst>
          </p:cNvPr>
          <p:cNvCxnSpPr/>
          <p:nvPr/>
        </p:nvCxnSpPr>
        <p:spPr>
          <a:xfrm>
            <a:off x="4062940" y="4008185"/>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44FAFC0D-3CB2-4AF3-8A54-686EC437ED61}"/>
              </a:ext>
            </a:extLst>
          </p:cNvPr>
          <p:cNvCxnSpPr/>
          <p:nvPr/>
        </p:nvCxnSpPr>
        <p:spPr>
          <a:xfrm>
            <a:off x="4062940" y="4365556"/>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923A7E81-DFB0-4ACB-9490-4115B405DB9A}"/>
              </a:ext>
            </a:extLst>
          </p:cNvPr>
          <p:cNvCxnSpPr/>
          <p:nvPr/>
        </p:nvCxnSpPr>
        <p:spPr>
          <a:xfrm>
            <a:off x="4062940" y="5104348"/>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223" name="TextBox 222">
            <a:extLst>
              <a:ext uri="{FF2B5EF4-FFF2-40B4-BE49-F238E27FC236}">
                <a16:creationId xmlns:a16="http://schemas.microsoft.com/office/drawing/2014/main" id="{AA61CBC2-B19C-4088-8BF7-C5747F54D3A8}"/>
              </a:ext>
            </a:extLst>
          </p:cNvPr>
          <p:cNvSpPr txBox="1"/>
          <p:nvPr/>
        </p:nvSpPr>
        <p:spPr>
          <a:xfrm>
            <a:off x="2396237" y="2663650"/>
            <a:ext cx="1571071"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Sign in, get token</a:t>
            </a:r>
          </a:p>
        </p:txBody>
      </p:sp>
      <p:sp>
        <p:nvSpPr>
          <p:cNvPr id="224" name="TextBox 223">
            <a:extLst>
              <a:ext uri="{FF2B5EF4-FFF2-40B4-BE49-F238E27FC236}">
                <a16:creationId xmlns:a16="http://schemas.microsoft.com/office/drawing/2014/main" id="{2E4D158D-822A-4349-953A-94EAAEC5A404}"/>
              </a:ext>
            </a:extLst>
          </p:cNvPr>
          <p:cNvSpPr txBox="1"/>
          <p:nvPr/>
        </p:nvSpPr>
        <p:spPr>
          <a:xfrm>
            <a:off x="4447066" y="3172367"/>
            <a:ext cx="121199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Access token</a:t>
            </a:r>
          </a:p>
        </p:txBody>
      </p:sp>
      <p:sp>
        <p:nvSpPr>
          <p:cNvPr id="225" name="TextBox 224">
            <a:extLst>
              <a:ext uri="{FF2B5EF4-FFF2-40B4-BE49-F238E27FC236}">
                <a16:creationId xmlns:a16="http://schemas.microsoft.com/office/drawing/2014/main" id="{A553616B-45F1-412B-8377-0020DD88BBF0}"/>
              </a:ext>
            </a:extLst>
          </p:cNvPr>
          <p:cNvSpPr txBox="1"/>
          <p:nvPr/>
        </p:nvSpPr>
        <p:spPr>
          <a:xfrm>
            <a:off x="5871075" y="3818902"/>
            <a:ext cx="1309141"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Get my profile</a:t>
            </a:r>
          </a:p>
        </p:txBody>
      </p:sp>
      <p:sp>
        <p:nvSpPr>
          <p:cNvPr id="226" name="TextBox 225">
            <a:extLst>
              <a:ext uri="{FF2B5EF4-FFF2-40B4-BE49-F238E27FC236}">
                <a16:creationId xmlns:a16="http://schemas.microsoft.com/office/drawing/2014/main" id="{5615F0A7-A141-4CE7-BFFF-F91D6932F715}"/>
              </a:ext>
            </a:extLst>
          </p:cNvPr>
          <p:cNvSpPr txBox="1"/>
          <p:nvPr/>
        </p:nvSpPr>
        <p:spPr>
          <a:xfrm>
            <a:off x="4483134" y="4158413"/>
            <a:ext cx="988540"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My profile</a:t>
            </a:r>
          </a:p>
        </p:txBody>
      </p:sp>
      <p:sp>
        <p:nvSpPr>
          <p:cNvPr id="227" name="TextBox 226">
            <a:extLst>
              <a:ext uri="{FF2B5EF4-FFF2-40B4-BE49-F238E27FC236}">
                <a16:creationId xmlns:a16="http://schemas.microsoft.com/office/drawing/2014/main" id="{7F78F64B-7068-4FA8-B75C-0E989BDEE832}"/>
              </a:ext>
            </a:extLst>
          </p:cNvPr>
          <p:cNvSpPr txBox="1"/>
          <p:nvPr/>
        </p:nvSpPr>
        <p:spPr>
          <a:xfrm>
            <a:off x="5278873" y="4879999"/>
            <a:ext cx="1081287" cy="378565"/>
          </a:xfrm>
          <a:prstGeom prst="rect">
            <a:avLst/>
          </a:prstGeom>
          <a:solidFill>
            <a:schemeClr val="bg2"/>
          </a:solidFill>
        </p:spPr>
        <p:txBody>
          <a:bodyPr wrap="square" lIns="91440" tIns="91440" rIns="91440" bIns="91440" rtlCol="0">
            <a:spAutoFit/>
          </a:bodyPr>
          <a:lstStyle/>
          <a:p>
            <a:pPr>
              <a:lnSpc>
                <a:spcPct val="90000"/>
              </a:lnSpc>
              <a:spcAft>
                <a:spcPts val="600"/>
              </a:spcAft>
            </a:pPr>
            <a:r>
              <a:rPr lang="en-US" sz="1400" dirty="0"/>
              <a:t>Send email</a:t>
            </a:r>
          </a:p>
        </p:txBody>
      </p:sp>
      <p:cxnSp>
        <p:nvCxnSpPr>
          <p:cNvPr id="229" name="Straight Connector 228">
            <a:extLst>
              <a:ext uri="{FF2B5EF4-FFF2-40B4-BE49-F238E27FC236}">
                <a16:creationId xmlns:a16="http://schemas.microsoft.com/office/drawing/2014/main" id="{DCABED07-E59F-4B5A-B0BA-E2E71970F53B}"/>
              </a:ext>
            </a:extLst>
          </p:cNvPr>
          <p:cNvCxnSpPr>
            <a:cxnSpLocks/>
          </p:cNvCxnSpPr>
          <p:nvPr/>
        </p:nvCxnSpPr>
        <p:spPr>
          <a:xfrm>
            <a:off x="465138" y="1797818"/>
            <a:ext cx="1153318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30" name="Picture Placeholder 10">
            <a:extLst>
              <a:ext uri="{FF2B5EF4-FFF2-40B4-BE49-F238E27FC236}">
                <a16:creationId xmlns:a16="http://schemas.microsoft.com/office/drawing/2014/main" id="{0FB5FEA5-4F20-4013-BA95-8DF1C0A491E1}"/>
              </a:ext>
            </a:extLst>
          </p:cNvPr>
          <p:cNvPicPr>
            <a:picLocks noChangeAspect="1"/>
          </p:cNvPicPr>
          <p:nvPr/>
        </p:nvPicPr>
        <p:blipFill rotWithShape="1">
          <a:blip r:embed="rId5"/>
          <a:srcRect l="612" t="15819" r="612" b="4435"/>
          <a:stretch/>
        </p:blipFill>
        <p:spPr>
          <a:xfrm>
            <a:off x="801355" y="3790253"/>
            <a:ext cx="3156025" cy="1807600"/>
          </a:xfrm>
          <a:prstGeom prst="rect">
            <a:avLst/>
          </a:prstGeom>
        </p:spPr>
      </p:pic>
    </p:spTree>
    <p:extLst>
      <p:ext uri="{BB962C8B-B14F-4D97-AF65-F5344CB8AC3E}">
        <p14:creationId xmlns:p14="http://schemas.microsoft.com/office/powerpoint/2010/main" val="2193938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10369"/>
          </a:xfrm>
        </p:spPr>
        <p:txBody>
          <a:bodyPr/>
          <a:lstStyle/>
          <a:p>
            <a:r>
              <a:rPr lang="en-US" dirty="0"/>
              <a:t>JavaScript applications – implicit grant and v2 endpoint</a:t>
            </a:r>
          </a:p>
        </p:txBody>
      </p:sp>
      <p:grpSp>
        <p:nvGrpSpPr>
          <p:cNvPr id="5" name="Group 4">
            <a:extLst>
              <a:ext uri="{FF2B5EF4-FFF2-40B4-BE49-F238E27FC236}">
                <a16:creationId xmlns:a16="http://schemas.microsoft.com/office/drawing/2014/main" id="{B39ADEC7-D912-4459-AB3E-86AE05C5021B}"/>
              </a:ext>
            </a:extLst>
          </p:cNvPr>
          <p:cNvGrpSpPr/>
          <p:nvPr/>
        </p:nvGrpSpPr>
        <p:grpSpPr>
          <a:xfrm>
            <a:off x="377172" y="1295398"/>
            <a:ext cx="11808190" cy="5292437"/>
            <a:chOff x="377172" y="1295398"/>
            <a:chExt cx="11808190" cy="5292437"/>
          </a:xfrm>
        </p:grpSpPr>
        <p:sp>
          <p:nvSpPr>
            <p:cNvPr id="26" name="Rectangle 25">
              <a:extLst>
                <a:ext uri="{FF2B5EF4-FFF2-40B4-BE49-F238E27FC236}">
                  <a16:creationId xmlns:a16="http://schemas.microsoft.com/office/drawing/2014/main" id="{5F2E7B4E-CE54-4522-91C3-5D083D3F8508}"/>
                </a:ext>
              </a:extLst>
            </p:cNvPr>
            <p:cNvSpPr/>
            <p:nvPr/>
          </p:nvSpPr>
          <p:spPr bwMode="auto">
            <a:xfrm>
              <a:off x="5964242" y="2805687"/>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27" name="Rectangle 26">
              <a:extLst>
                <a:ext uri="{FF2B5EF4-FFF2-40B4-BE49-F238E27FC236}">
                  <a16:creationId xmlns:a16="http://schemas.microsoft.com/office/drawing/2014/main" id="{5912C418-A978-4476-869A-137EBDC0D3F8}"/>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28" name="Rectangle 27">
              <a:extLst>
                <a:ext uri="{FF2B5EF4-FFF2-40B4-BE49-F238E27FC236}">
                  <a16:creationId xmlns:a16="http://schemas.microsoft.com/office/drawing/2014/main" id="{E2C8BA3E-16A0-4AF8-AEFE-798259800F7F}"/>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29" name="Rectangle 28">
              <a:extLst>
                <a:ext uri="{FF2B5EF4-FFF2-40B4-BE49-F238E27FC236}">
                  <a16:creationId xmlns:a16="http://schemas.microsoft.com/office/drawing/2014/main" id="{A9FA9168-89F2-489A-8091-1156BD8FAD48}"/>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31" name="Rectangle 30">
              <a:extLst>
                <a:ext uri="{FF2B5EF4-FFF2-40B4-BE49-F238E27FC236}">
                  <a16:creationId xmlns:a16="http://schemas.microsoft.com/office/drawing/2014/main" id="{FC4FA565-358C-4C35-90B9-5BAAE184A247}"/>
                </a:ext>
              </a:extLst>
            </p:cNvPr>
            <p:cNvSpPr/>
            <p:nvPr/>
          </p:nvSpPr>
          <p:spPr bwMode="auto">
            <a:xfrm>
              <a:off x="4553089"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cxnSp>
          <p:nvCxnSpPr>
            <p:cNvPr id="33" name="Straight Connector 32">
              <a:extLst>
                <a:ext uri="{FF2B5EF4-FFF2-40B4-BE49-F238E27FC236}">
                  <a16:creationId xmlns:a16="http://schemas.microsoft.com/office/drawing/2014/main" id="{FD4EDCA9-501B-4157-BCFB-CF64D760DC81}"/>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9FA95E-36DF-4407-AA21-77700A917735}"/>
                </a:ext>
              </a:extLst>
            </p:cNvPr>
            <p:cNvCxnSpPr>
              <a:cxnSpLocks/>
            </p:cNvCxnSpPr>
            <p:nvPr/>
          </p:nvCxnSpPr>
          <p:spPr>
            <a:xfrm>
              <a:off x="596424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E6765FD-B2BB-466A-B61C-9B312DA3C1A3}"/>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E678EFB-8879-4685-BF73-6D8F0C152179}"/>
                </a:ext>
              </a:extLst>
            </p:cNvPr>
            <p:cNvCxnSpPr>
              <a:cxnSpLocks/>
            </p:cNvCxnSpPr>
            <p:nvPr/>
          </p:nvCxnSpPr>
          <p:spPr>
            <a:xfrm>
              <a:off x="783423" y="2762755"/>
              <a:ext cx="5180819"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B084B70-09B4-41A1-95EF-84F6FCC2CDA4}"/>
                </a:ext>
              </a:extLst>
            </p:cNvPr>
            <p:cNvCxnSpPr/>
            <p:nvPr/>
          </p:nvCxnSpPr>
          <p:spPr>
            <a:xfrm>
              <a:off x="783423" y="4287127"/>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932D630-931F-47CE-BBE6-660C574A4B2F}"/>
                </a:ext>
              </a:extLst>
            </p:cNvPr>
            <p:cNvCxnSpPr>
              <a:cxnSpLocks/>
            </p:cNvCxnSpPr>
            <p:nvPr/>
          </p:nvCxnSpPr>
          <p:spPr>
            <a:xfrm>
              <a:off x="861374" y="3260428"/>
              <a:ext cx="510286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6C1E3B9-688F-41A3-BB4C-B7241318FDCE}"/>
                </a:ext>
              </a:extLst>
            </p:cNvPr>
            <p:cNvCxnSpPr>
              <a:cxnSpLocks/>
            </p:cNvCxnSpPr>
            <p:nvPr/>
          </p:nvCxnSpPr>
          <p:spPr>
            <a:xfrm>
              <a:off x="861374" y="4434938"/>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63F1803-1BD5-4EAB-A5DC-D48354CC4A46}"/>
                </a:ext>
              </a:extLst>
            </p:cNvPr>
            <p:cNvCxnSpPr/>
            <p:nvPr/>
          </p:nvCxnSpPr>
          <p:spPr>
            <a:xfrm>
              <a:off x="783423" y="5678065"/>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6C63643-0B10-4FFC-8DE1-97E41A32773D}"/>
                </a:ext>
              </a:extLst>
            </p:cNvPr>
            <p:cNvCxnSpPr>
              <a:cxnSpLocks/>
            </p:cNvCxnSpPr>
            <p:nvPr/>
          </p:nvCxnSpPr>
          <p:spPr>
            <a:xfrm>
              <a:off x="861374" y="5861241"/>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44C8E8-ABDD-49B6-B581-7DABE14C2586}"/>
                </a:ext>
              </a:extLst>
            </p:cNvPr>
            <p:cNvSpPr txBox="1"/>
            <p:nvPr/>
          </p:nvSpPr>
          <p:spPr>
            <a:xfrm>
              <a:off x="975857" y="3237549"/>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61" name="TextBox 60">
              <a:extLst>
                <a:ext uri="{FF2B5EF4-FFF2-40B4-BE49-F238E27FC236}">
                  <a16:creationId xmlns:a16="http://schemas.microsoft.com/office/drawing/2014/main" id="{2D34B9F1-BF8C-4BC1-B933-1B39E039BDCC}"/>
                </a:ext>
              </a:extLst>
            </p:cNvPr>
            <p:cNvSpPr txBox="1"/>
            <p:nvPr/>
          </p:nvSpPr>
          <p:spPr>
            <a:xfrm>
              <a:off x="6561509" y="3965878"/>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62" name="TextBox 61">
              <a:extLst>
                <a:ext uri="{FF2B5EF4-FFF2-40B4-BE49-F238E27FC236}">
                  <a16:creationId xmlns:a16="http://schemas.microsoft.com/office/drawing/2014/main" id="{472ADA19-7019-476B-A256-C2247C56E7DE}"/>
                </a:ext>
              </a:extLst>
            </p:cNvPr>
            <p:cNvSpPr txBox="1"/>
            <p:nvPr/>
          </p:nvSpPr>
          <p:spPr>
            <a:xfrm>
              <a:off x="975857" y="4407238"/>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65" name="TextBox 64">
              <a:extLst>
                <a:ext uri="{FF2B5EF4-FFF2-40B4-BE49-F238E27FC236}">
                  <a16:creationId xmlns:a16="http://schemas.microsoft.com/office/drawing/2014/main" id="{E2F65CC5-392D-48CC-9461-99774EBD9CAA}"/>
                </a:ext>
              </a:extLst>
            </p:cNvPr>
            <p:cNvSpPr txBox="1"/>
            <p:nvPr/>
          </p:nvSpPr>
          <p:spPr>
            <a:xfrm>
              <a:off x="6561509" y="5356816"/>
              <a:ext cx="302570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POST /v1.0/me/</a:t>
              </a:r>
              <a:r>
                <a:rPr lang="en-US" sz="1200" dirty="0" err="1">
                  <a:solidFill>
                    <a:schemeClr val="accent1"/>
                  </a:solidFill>
                </a:rPr>
                <a:t>sendMail</a:t>
              </a:r>
              <a:r>
                <a:rPr lang="en-US" sz="1200" dirty="0">
                  <a:solidFill>
                    <a:schemeClr val="accent1"/>
                  </a:solidFill>
                </a:rPr>
                <a:t>     (access token)</a:t>
              </a:r>
            </a:p>
          </p:txBody>
        </p:sp>
        <p:sp>
          <p:nvSpPr>
            <p:cNvPr id="66" name="TextBox 65">
              <a:extLst>
                <a:ext uri="{FF2B5EF4-FFF2-40B4-BE49-F238E27FC236}">
                  <a16:creationId xmlns:a16="http://schemas.microsoft.com/office/drawing/2014/main" id="{4479AD99-7FFD-4DDE-9CFE-C0A7DA36238C}"/>
                </a:ext>
              </a:extLst>
            </p:cNvPr>
            <p:cNvSpPr txBox="1"/>
            <p:nvPr/>
          </p:nvSpPr>
          <p:spPr>
            <a:xfrm>
              <a:off x="2275565" y="2429689"/>
              <a:ext cx="2530052"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response_type</a:t>
              </a:r>
              <a:r>
                <a:rPr lang="en-US" sz="1200" i="1" dirty="0">
                  <a:solidFill>
                    <a:schemeClr val="tx2"/>
                  </a:solidFill>
                </a:rPr>
                <a:t>=</a:t>
              </a:r>
              <a:r>
                <a:rPr lang="en-US" sz="1200" i="1" dirty="0" err="1">
                  <a:solidFill>
                    <a:schemeClr val="tx2"/>
                  </a:solidFill>
                </a:rPr>
                <a:t>token&amp;client_id</a:t>
              </a:r>
              <a:r>
                <a:rPr lang="en-US" sz="1200" i="1" dirty="0">
                  <a:solidFill>
                    <a:schemeClr val="tx2"/>
                  </a:solidFill>
                </a:rPr>
                <a:t>=…</a:t>
              </a:r>
            </a:p>
          </p:txBody>
        </p:sp>
        <p:sp>
          <p:nvSpPr>
            <p:cNvPr id="71" name="TextBox 70">
              <a:extLst>
                <a:ext uri="{FF2B5EF4-FFF2-40B4-BE49-F238E27FC236}">
                  <a16:creationId xmlns:a16="http://schemas.microsoft.com/office/drawing/2014/main" id="{64361ACD-D5D7-4979-BDE2-AAB3399346C0}"/>
                </a:ext>
              </a:extLst>
            </p:cNvPr>
            <p:cNvSpPr txBox="1"/>
            <p:nvPr/>
          </p:nvSpPr>
          <p:spPr>
            <a:xfrm>
              <a:off x="975857" y="5895887"/>
              <a:ext cx="857735"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HTTP 202</a:t>
              </a:r>
            </a:p>
          </p:txBody>
        </p:sp>
      </p:grpSp>
    </p:spTree>
    <p:extLst>
      <p:ext uri="{BB962C8B-B14F-4D97-AF65-F5344CB8AC3E}">
        <p14:creationId xmlns:p14="http://schemas.microsoft.com/office/powerpoint/2010/main" val="26072435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3835450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where this is useful</a:t>
            </a:r>
          </a:p>
        </p:txBody>
      </p:sp>
      <p:sp>
        <p:nvSpPr>
          <p:cNvPr id="190" name="Rectangle 189">
            <a:extLst>
              <a:ext uri="{FF2B5EF4-FFF2-40B4-BE49-F238E27FC236}">
                <a16:creationId xmlns:a16="http://schemas.microsoft.com/office/drawing/2014/main" id="{10AFE9D5-D1C5-47C2-BC6A-3EA619D2E0DE}"/>
              </a:ext>
            </a:extLst>
          </p:cNvPr>
          <p:cNvSpPr/>
          <p:nvPr/>
        </p:nvSpPr>
        <p:spPr bwMode="auto">
          <a:xfrm>
            <a:off x="0" y="1555984"/>
            <a:ext cx="12436475" cy="440995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5068D183-E6FB-4ACF-9232-0266871D7829}"/>
              </a:ext>
            </a:extLst>
          </p:cNvPr>
          <p:cNvSpPr/>
          <p:nvPr/>
        </p:nvSpPr>
        <p:spPr>
          <a:xfrm>
            <a:off x="1107164" y="4470470"/>
            <a:ext cx="4010581" cy="424732"/>
          </a:xfrm>
          <a:prstGeom prst="rect">
            <a:avLst/>
          </a:prstGeom>
        </p:spPr>
        <p:txBody>
          <a:bodyPr wrap="square">
            <a:spAutoFit/>
          </a:bodyPr>
          <a:lstStyle/>
          <a:p>
            <a:pPr>
              <a:lnSpc>
                <a:spcPct val="90000"/>
              </a:lnSpc>
              <a:spcBef>
                <a:spcPts val="1800"/>
              </a:spcBef>
            </a:pPr>
            <a:r>
              <a:rPr lang="en-US" sz="2400" dirty="0">
                <a:latin typeface="+mj-lt"/>
              </a:rPr>
              <a:t>And many more…</a:t>
            </a:r>
          </a:p>
        </p:txBody>
      </p:sp>
      <p:cxnSp>
        <p:nvCxnSpPr>
          <p:cNvPr id="192" name="Straight Connector 191">
            <a:extLst>
              <a:ext uri="{FF2B5EF4-FFF2-40B4-BE49-F238E27FC236}">
                <a16:creationId xmlns:a16="http://schemas.microsoft.com/office/drawing/2014/main" id="{99E0A3DD-4C77-4C93-90CB-67F4D8DA8EDC}"/>
              </a:ext>
            </a:extLst>
          </p:cNvPr>
          <p:cNvCxnSpPr>
            <a:cxnSpLocks/>
          </p:cNvCxnSpPr>
          <p:nvPr/>
        </p:nvCxnSpPr>
        <p:spPr>
          <a:xfrm>
            <a:off x="519434" y="1989952"/>
            <a:ext cx="0" cy="3000086"/>
          </a:xfrm>
          <a:prstGeom prst="line">
            <a:avLst/>
          </a:prstGeom>
          <a:ln w="508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a:extLst>
              <a:ext uri="{FF2B5EF4-FFF2-40B4-BE49-F238E27FC236}">
                <a16:creationId xmlns:a16="http://schemas.microsoft.com/office/drawing/2014/main" id="{C0717EF1-D8BC-43A0-A8F0-667B81C9BF62}"/>
              </a:ext>
            </a:extLst>
          </p:cNvPr>
          <p:cNvGrpSpPr/>
          <p:nvPr/>
        </p:nvGrpSpPr>
        <p:grpSpPr>
          <a:xfrm>
            <a:off x="6096784" y="1923914"/>
            <a:ext cx="5897942" cy="3691860"/>
            <a:chOff x="6176294" y="1923914"/>
            <a:chExt cx="5570206" cy="3486711"/>
          </a:xfrm>
        </p:grpSpPr>
        <p:sp>
          <p:nvSpPr>
            <p:cNvPr id="194" name="Oval 193">
              <a:extLst>
                <a:ext uri="{FF2B5EF4-FFF2-40B4-BE49-F238E27FC236}">
                  <a16:creationId xmlns:a16="http://schemas.microsoft.com/office/drawing/2014/main" id="{D74DBE2A-CA46-41F1-B5D1-FF8E6CB7E66A}"/>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a:extLst>
                <a:ext uri="{FF2B5EF4-FFF2-40B4-BE49-F238E27FC236}">
                  <a16:creationId xmlns:a16="http://schemas.microsoft.com/office/drawing/2014/main" id="{7F902EA8-BF59-4C5D-BD83-37B887C56210}"/>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a:extLst>
                <a:ext uri="{FF2B5EF4-FFF2-40B4-BE49-F238E27FC236}">
                  <a16:creationId xmlns:a16="http://schemas.microsoft.com/office/drawing/2014/main" id="{327C275D-2D7C-4CAC-A97D-7ACCD7F7D325}"/>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a:extLst>
                <a:ext uri="{FF2B5EF4-FFF2-40B4-BE49-F238E27FC236}">
                  <a16:creationId xmlns:a16="http://schemas.microsoft.com/office/drawing/2014/main" id="{6BFD4CC1-359D-46F3-BAFD-B2D08B246C09}"/>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a:extLst>
                <a:ext uri="{FF2B5EF4-FFF2-40B4-BE49-F238E27FC236}">
                  <a16:creationId xmlns:a16="http://schemas.microsoft.com/office/drawing/2014/main" id="{3E6A658F-D989-4C8B-8B1E-EEEC707F033B}"/>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Oval 198">
              <a:extLst>
                <a:ext uri="{FF2B5EF4-FFF2-40B4-BE49-F238E27FC236}">
                  <a16:creationId xmlns:a16="http://schemas.microsoft.com/office/drawing/2014/main" id="{32787621-472F-4637-935A-541C473DE332}"/>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Oval 199">
              <a:extLst>
                <a:ext uri="{FF2B5EF4-FFF2-40B4-BE49-F238E27FC236}">
                  <a16:creationId xmlns:a16="http://schemas.microsoft.com/office/drawing/2014/main" id="{E6888031-3A37-45E4-8099-D76BB1BA4CD5}"/>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Oval 200">
              <a:extLst>
                <a:ext uri="{FF2B5EF4-FFF2-40B4-BE49-F238E27FC236}">
                  <a16:creationId xmlns:a16="http://schemas.microsoft.com/office/drawing/2014/main" id="{2CD3922E-24BE-42AE-A679-434B63B57027}"/>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a:extLst>
                <a:ext uri="{FF2B5EF4-FFF2-40B4-BE49-F238E27FC236}">
                  <a16:creationId xmlns:a16="http://schemas.microsoft.com/office/drawing/2014/main" id="{9A5DDDC9-C1A7-406E-AE89-6E186E068208}"/>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a:extLst>
                <a:ext uri="{FF2B5EF4-FFF2-40B4-BE49-F238E27FC236}">
                  <a16:creationId xmlns:a16="http://schemas.microsoft.com/office/drawing/2014/main" id="{18039CA7-03E0-4263-A9DB-65DDBC28FD4E}"/>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a:extLst>
                <a:ext uri="{FF2B5EF4-FFF2-40B4-BE49-F238E27FC236}">
                  <a16:creationId xmlns:a16="http://schemas.microsoft.com/office/drawing/2014/main" id="{FCFC8767-8CF6-47B8-9CC4-A21BDCFB0EF8}"/>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a:extLst>
                <a:ext uri="{FF2B5EF4-FFF2-40B4-BE49-F238E27FC236}">
                  <a16:creationId xmlns:a16="http://schemas.microsoft.com/office/drawing/2014/main" id="{36780ECA-BB7B-44B0-B92B-F9D699BC1C4F}"/>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a:extLst>
                <a:ext uri="{FF2B5EF4-FFF2-40B4-BE49-F238E27FC236}">
                  <a16:creationId xmlns:a16="http://schemas.microsoft.com/office/drawing/2014/main" id="{6DF29598-15AD-4675-85F6-55F8E3D6A17A}"/>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a:extLst>
                <a:ext uri="{FF2B5EF4-FFF2-40B4-BE49-F238E27FC236}">
                  <a16:creationId xmlns:a16="http://schemas.microsoft.com/office/drawing/2014/main" id="{2498EBFC-96EE-4AC1-826E-C9AFF0DC870F}"/>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a:extLst>
                <a:ext uri="{FF2B5EF4-FFF2-40B4-BE49-F238E27FC236}">
                  <a16:creationId xmlns:a16="http://schemas.microsoft.com/office/drawing/2014/main" id="{3410CAEF-4F5E-4C32-A7BB-AD034D6A4363}"/>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9" name="Oval 208">
              <a:extLst>
                <a:ext uri="{FF2B5EF4-FFF2-40B4-BE49-F238E27FC236}">
                  <a16:creationId xmlns:a16="http://schemas.microsoft.com/office/drawing/2014/main" id="{BA8CDEAE-0115-41E3-A269-50663D72D63A}"/>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0" name="Oval 209">
              <a:extLst>
                <a:ext uri="{FF2B5EF4-FFF2-40B4-BE49-F238E27FC236}">
                  <a16:creationId xmlns:a16="http://schemas.microsoft.com/office/drawing/2014/main" id="{0553524B-8B8B-4B96-ADA6-E8ED48B44114}"/>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Oval 210">
              <a:extLst>
                <a:ext uri="{FF2B5EF4-FFF2-40B4-BE49-F238E27FC236}">
                  <a16:creationId xmlns:a16="http://schemas.microsoft.com/office/drawing/2014/main" id="{9FFF7279-BC03-4212-A682-16819CE50501}"/>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TextBox 211">
              <a:extLst>
                <a:ext uri="{FF2B5EF4-FFF2-40B4-BE49-F238E27FC236}">
                  <a16:creationId xmlns:a16="http://schemas.microsoft.com/office/drawing/2014/main" id="{0300672C-6F7E-4562-84D1-7B6B4A4D1B38}"/>
                </a:ext>
              </a:extLst>
            </p:cNvPr>
            <p:cNvSpPr txBox="1"/>
            <p:nvPr/>
          </p:nvSpPr>
          <p:spPr>
            <a:xfrm>
              <a:off x="9812337" y="1923914"/>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213" name="TextBox 212">
              <a:extLst>
                <a:ext uri="{FF2B5EF4-FFF2-40B4-BE49-F238E27FC236}">
                  <a16:creationId xmlns:a16="http://schemas.microsoft.com/office/drawing/2014/main" id="{A7F155CF-919F-4122-9E7B-AC2CF6CCAEE7}"/>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214" name="TextBox 213">
              <a:extLst>
                <a:ext uri="{FF2B5EF4-FFF2-40B4-BE49-F238E27FC236}">
                  <a16:creationId xmlns:a16="http://schemas.microsoft.com/office/drawing/2014/main" id="{F66D1355-0599-42F4-BA30-235DAA94CF6A}"/>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215" name="Straight Connector 214">
              <a:extLst>
                <a:ext uri="{FF2B5EF4-FFF2-40B4-BE49-F238E27FC236}">
                  <a16:creationId xmlns:a16="http://schemas.microsoft.com/office/drawing/2014/main" id="{E7CD3FFE-7F07-488B-9A80-947389B80F0E}"/>
                </a:ext>
              </a:extLst>
            </p:cNvPr>
            <p:cNvCxnSpPr>
              <a:cxnSpLocks/>
              <a:stCxn id="194" idx="4"/>
              <a:endCxn id="196"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64382EF-91C4-4ED6-8106-5DE1CC26E0E3}"/>
                </a:ext>
              </a:extLst>
            </p:cNvPr>
            <p:cNvCxnSpPr>
              <a:cxnSpLocks/>
              <a:stCxn id="195" idx="1"/>
              <a:endCxn id="194"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1A08F6F2-4863-46A1-B9CF-FA33E5BBFA35}"/>
                </a:ext>
              </a:extLst>
            </p:cNvPr>
            <p:cNvCxnSpPr>
              <a:cxnSpLocks/>
              <a:stCxn id="207" idx="2"/>
              <a:endCxn id="194"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D54CAF5-D83B-419C-830E-8351FB389369}"/>
                </a:ext>
              </a:extLst>
            </p:cNvPr>
            <p:cNvCxnSpPr>
              <a:cxnSpLocks/>
              <a:stCxn id="195" idx="7"/>
              <a:endCxn id="208"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71FDCAF-51B7-4647-8833-18164257B1E0}"/>
                </a:ext>
              </a:extLst>
            </p:cNvPr>
            <p:cNvCxnSpPr>
              <a:stCxn id="201" idx="0"/>
              <a:endCxn id="195"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16660900-FCF5-4CA5-9872-FB28FAA02918}"/>
                </a:ext>
              </a:extLst>
            </p:cNvPr>
            <p:cNvCxnSpPr>
              <a:cxnSpLocks/>
              <a:stCxn id="200" idx="7"/>
              <a:endCxn id="195"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2824D9AB-BF26-4030-A813-95FD37370FD7}"/>
                </a:ext>
              </a:extLst>
            </p:cNvPr>
            <p:cNvCxnSpPr>
              <a:stCxn id="196" idx="5"/>
              <a:endCxn id="200"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EC9EFE3-6E07-4D75-B1D5-1EA78F8841CD}"/>
                </a:ext>
              </a:extLst>
            </p:cNvPr>
            <p:cNvCxnSpPr>
              <a:cxnSpLocks/>
              <a:stCxn id="196" idx="3"/>
              <a:endCxn id="205"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FE8B3AB-655A-4EDB-BB26-66139DDD41CF}"/>
                </a:ext>
              </a:extLst>
            </p:cNvPr>
            <p:cNvCxnSpPr>
              <a:cxnSpLocks/>
              <a:stCxn id="205" idx="7"/>
              <a:endCxn id="195"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45CE2A6F-0C5D-4074-A092-4681110EFB6F}"/>
                </a:ext>
              </a:extLst>
            </p:cNvPr>
            <p:cNvCxnSpPr>
              <a:stCxn id="198" idx="6"/>
              <a:endCxn id="195"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CE5D93A-9D28-4F80-BC87-914765F8D632}"/>
                </a:ext>
              </a:extLst>
            </p:cNvPr>
            <p:cNvCxnSpPr>
              <a:stCxn id="205" idx="5"/>
              <a:endCxn id="202"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6BF163B6-9C7D-48D3-9968-DAAB48702F61}"/>
                </a:ext>
              </a:extLst>
            </p:cNvPr>
            <p:cNvCxnSpPr>
              <a:cxnSpLocks/>
              <a:stCxn id="205" idx="6"/>
              <a:endCxn id="200"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BFD33BC1-5F9F-4C6E-9671-92B43376539E}"/>
                </a:ext>
              </a:extLst>
            </p:cNvPr>
            <p:cNvCxnSpPr>
              <a:stCxn id="205" idx="1"/>
              <a:endCxn id="198"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FB389E0C-258C-4F8D-A3F8-D3FCCF659089}"/>
                </a:ext>
              </a:extLst>
            </p:cNvPr>
            <p:cNvCxnSpPr>
              <a:stCxn id="204" idx="6"/>
              <a:endCxn id="205"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9D785023-B930-44A2-A950-3493D83332F5}"/>
                </a:ext>
              </a:extLst>
            </p:cNvPr>
            <p:cNvCxnSpPr>
              <a:cxnSpLocks/>
              <a:stCxn id="204" idx="5"/>
              <a:endCxn id="197"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9798F66-1CED-49F3-A1F9-88E7EFBD8066}"/>
                </a:ext>
              </a:extLst>
            </p:cNvPr>
            <p:cNvCxnSpPr>
              <a:stCxn id="197" idx="5"/>
              <a:endCxn id="203"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8C735F75-4D60-4367-8350-309AD2259C59}"/>
                </a:ext>
              </a:extLst>
            </p:cNvPr>
            <p:cNvCxnSpPr>
              <a:stCxn id="197" idx="6"/>
              <a:endCxn id="205"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F0CC4B64-5885-4418-BD56-8A3F3D8812BD}"/>
                </a:ext>
              </a:extLst>
            </p:cNvPr>
            <p:cNvCxnSpPr>
              <a:stCxn id="203" idx="7"/>
              <a:endCxn id="205"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0E23D482-CE5D-4F95-9AF3-4EF8D443A4AF}"/>
                </a:ext>
              </a:extLst>
            </p:cNvPr>
            <p:cNvCxnSpPr>
              <a:cxnSpLocks/>
              <a:stCxn id="211" idx="7"/>
              <a:endCxn id="197"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7F3F998-79DE-4CCA-8541-4A16B3EBE528}"/>
                </a:ext>
              </a:extLst>
            </p:cNvPr>
            <p:cNvCxnSpPr>
              <a:cxnSpLocks/>
              <a:stCxn id="206" idx="3"/>
              <a:endCxn id="210"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E6979944-BD26-48B5-A0D0-84DC4B1C1EAD}"/>
                </a:ext>
              </a:extLst>
            </p:cNvPr>
            <p:cNvCxnSpPr>
              <a:stCxn id="198" idx="0"/>
              <a:endCxn id="199"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A968082-6337-42DE-9529-4CB74E1B0E37}"/>
                </a:ext>
              </a:extLst>
            </p:cNvPr>
            <p:cNvCxnSpPr>
              <a:stCxn id="199" idx="2"/>
              <a:endCxn id="206"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D43314E-5828-4AE5-804E-8C897D4F8310}"/>
                </a:ext>
              </a:extLst>
            </p:cNvPr>
            <p:cNvCxnSpPr>
              <a:cxnSpLocks/>
              <a:stCxn id="199" idx="1"/>
              <a:endCxn id="209"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0AB79B1-745E-4354-B40E-DD1BBDC743E5}"/>
                </a:ext>
              </a:extLst>
            </p:cNvPr>
            <p:cNvCxnSpPr>
              <a:stCxn id="199" idx="6"/>
              <a:endCxn id="194"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AE52064-C4E4-486D-A4A8-A367BF5895CD}"/>
                </a:ext>
              </a:extLst>
            </p:cNvPr>
            <p:cNvCxnSpPr>
              <a:stCxn id="200" idx="6"/>
              <a:endCxn id="201"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31B3A7D-A88D-4365-A643-C7BDD1627CE4}"/>
                </a:ext>
              </a:extLst>
            </p:cNvPr>
            <p:cNvCxnSpPr>
              <a:stCxn id="202" idx="7"/>
              <a:endCxn id="200"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2404F192-F0FC-4374-8661-F168C4CE5C71}"/>
                </a:ext>
              </a:extLst>
            </p:cNvPr>
            <p:cNvSpPr txBox="1"/>
            <p:nvPr/>
          </p:nvSpPr>
          <p:spPr>
            <a:xfrm>
              <a:off x="10104332" y="3723795"/>
              <a:ext cx="686406"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242" name="TextBox 241">
              <a:extLst>
                <a:ext uri="{FF2B5EF4-FFF2-40B4-BE49-F238E27FC236}">
                  <a16:creationId xmlns:a16="http://schemas.microsoft.com/office/drawing/2014/main" id="{F8FDC3CE-8237-466E-AEB9-39A4F2454DCA}"/>
                </a:ext>
              </a:extLst>
            </p:cNvPr>
            <p:cNvSpPr txBox="1"/>
            <p:nvPr/>
          </p:nvSpPr>
          <p:spPr>
            <a:xfrm>
              <a:off x="10519351" y="4394136"/>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243" name="TextBox 242">
              <a:extLst>
                <a:ext uri="{FF2B5EF4-FFF2-40B4-BE49-F238E27FC236}">
                  <a16:creationId xmlns:a16="http://schemas.microsoft.com/office/drawing/2014/main" id="{D44B384B-0F99-455B-9798-E51409155E05}"/>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244" name="TextBox 243">
              <a:extLst>
                <a:ext uri="{FF2B5EF4-FFF2-40B4-BE49-F238E27FC236}">
                  <a16:creationId xmlns:a16="http://schemas.microsoft.com/office/drawing/2014/main" id="{2075D575-9DAA-4E8B-814C-3C6E83699202}"/>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245" name="TextBox 244">
              <a:extLst>
                <a:ext uri="{FF2B5EF4-FFF2-40B4-BE49-F238E27FC236}">
                  <a16:creationId xmlns:a16="http://schemas.microsoft.com/office/drawing/2014/main" id="{B1672345-0E37-48EC-A79B-E2AEA6652D27}"/>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246" name="TextBox 245">
              <a:extLst>
                <a:ext uri="{FF2B5EF4-FFF2-40B4-BE49-F238E27FC236}">
                  <a16:creationId xmlns:a16="http://schemas.microsoft.com/office/drawing/2014/main" id="{4ACE946A-D1C9-4E2D-9ED7-45E747AD4710}"/>
                </a:ext>
              </a:extLst>
            </p:cNvPr>
            <p:cNvSpPr txBox="1"/>
            <p:nvPr/>
          </p:nvSpPr>
          <p:spPr>
            <a:xfrm>
              <a:off x="6176294" y="4321860"/>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247" name="TextBox 246">
              <a:extLst>
                <a:ext uri="{FF2B5EF4-FFF2-40B4-BE49-F238E27FC236}">
                  <a16:creationId xmlns:a16="http://schemas.microsoft.com/office/drawing/2014/main" id="{750B9308-64B1-498E-9F0D-A4630F7DC992}"/>
                </a:ext>
              </a:extLst>
            </p:cNvPr>
            <p:cNvSpPr txBox="1"/>
            <p:nvPr/>
          </p:nvSpPr>
          <p:spPr>
            <a:xfrm>
              <a:off x="6210358" y="3553675"/>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248" name="TextBox 247">
              <a:extLst>
                <a:ext uri="{FF2B5EF4-FFF2-40B4-BE49-F238E27FC236}">
                  <a16:creationId xmlns:a16="http://schemas.microsoft.com/office/drawing/2014/main" id="{1F8030F1-86AD-43B0-A4FB-B813113CF475}"/>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249" name="TextBox 248">
              <a:extLst>
                <a:ext uri="{FF2B5EF4-FFF2-40B4-BE49-F238E27FC236}">
                  <a16:creationId xmlns:a16="http://schemas.microsoft.com/office/drawing/2014/main" id="{1158B50C-43AD-4B53-8D75-66F820A6483B}"/>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250" name="TextBox 249">
              <a:extLst>
                <a:ext uri="{FF2B5EF4-FFF2-40B4-BE49-F238E27FC236}">
                  <a16:creationId xmlns:a16="http://schemas.microsoft.com/office/drawing/2014/main" id="{55B579F6-CF37-4FA4-ADAF-36D271C00957}"/>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251" name="Straight Connector 250">
              <a:extLst>
                <a:ext uri="{FF2B5EF4-FFF2-40B4-BE49-F238E27FC236}">
                  <a16:creationId xmlns:a16="http://schemas.microsoft.com/office/drawing/2014/main" id="{A3EF5C77-429B-422D-B2FC-431394291653}"/>
                </a:ext>
              </a:extLst>
            </p:cNvPr>
            <p:cNvCxnSpPr>
              <a:stCxn id="198" idx="3"/>
              <a:endCxn id="197"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2" name="TextBox 251">
              <a:extLst>
                <a:ext uri="{FF2B5EF4-FFF2-40B4-BE49-F238E27FC236}">
                  <a16:creationId xmlns:a16="http://schemas.microsoft.com/office/drawing/2014/main" id="{AFE5AB11-CDAF-4CB4-9F6B-2DD2346E01BE}"/>
                </a:ext>
              </a:extLst>
            </p:cNvPr>
            <p:cNvSpPr txBox="1"/>
            <p:nvPr/>
          </p:nvSpPr>
          <p:spPr>
            <a:xfrm>
              <a:off x="8698436" y="3529479"/>
              <a:ext cx="1138453" cy="323165"/>
            </a:xfrm>
            <a:prstGeom prst="rect">
              <a:avLst/>
            </a:prstGeom>
            <a:noFill/>
          </p:spPr>
          <p:txBody>
            <a:bodyPr wrap="none" lIns="91440" tIns="91440" rIns="91440" bIns="91440" rtlCol="0">
              <a:spAutoFit/>
            </a:bodyPr>
            <a:lstStyle/>
            <a:p>
              <a:pPr>
                <a:lnSpc>
                  <a:spcPct val="90000"/>
                </a:lnSpc>
                <a:spcAft>
                  <a:spcPts val="600"/>
                </a:spcAft>
              </a:pPr>
              <a:r>
                <a:rPr lang="en-US" sz="1000" dirty="0">
                  <a:latin typeface="+mj-lt"/>
                </a:rPr>
                <a:t>Microsoft Graph</a:t>
              </a:r>
            </a:p>
          </p:txBody>
        </p:sp>
        <p:cxnSp>
          <p:nvCxnSpPr>
            <p:cNvPr id="253" name="Straight Connector 252">
              <a:extLst>
                <a:ext uri="{FF2B5EF4-FFF2-40B4-BE49-F238E27FC236}">
                  <a16:creationId xmlns:a16="http://schemas.microsoft.com/office/drawing/2014/main" id="{7DA9EE27-765F-43BB-BE73-54CDC383B7DF}"/>
                </a:ext>
              </a:extLst>
            </p:cNvPr>
            <p:cNvCxnSpPr>
              <a:endCxn id="199"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4" name="Group 4">
              <a:extLst>
                <a:ext uri="{FF2B5EF4-FFF2-40B4-BE49-F238E27FC236}">
                  <a16:creationId xmlns:a16="http://schemas.microsoft.com/office/drawing/2014/main" id="{F90C7BC0-C705-49C8-9DD8-58D43F1CBE06}"/>
                </a:ext>
              </a:extLst>
            </p:cNvPr>
            <p:cNvGrpSpPr>
              <a:grpSpLocks noChangeAspect="1"/>
            </p:cNvGrpSpPr>
            <p:nvPr/>
          </p:nvGrpSpPr>
          <p:grpSpPr bwMode="auto">
            <a:xfrm>
              <a:off x="7141268" y="2550316"/>
              <a:ext cx="195262" cy="227011"/>
              <a:chOff x="4388" y="2056"/>
              <a:chExt cx="123" cy="143"/>
            </a:xfrm>
            <a:solidFill>
              <a:schemeClr val="bg2"/>
            </a:solidFill>
          </p:grpSpPr>
          <p:sp>
            <p:nvSpPr>
              <p:cNvPr id="294" name="Freeform 5">
                <a:extLst>
                  <a:ext uri="{FF2B5EF4-FFF2-40B4-BE49-F238E27FC236}">
                    <a16:creationId xmlns:a16="http://schemas.microsoft.com/office/drawing/2014/main" id="{C7BC7D6C-5AD9-4711-A726-23562879C940}"/>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6">
                <a:extLst>
                  <a:ext uri="{FF2B5EF4-FFF2-40B4-BE49-F238E27FC236}">
                    <a16:creationId xmlns:a16="http://schemas.microsoft.com/office/drawing/2014/main" id="{B6140AFD-99C7-45C9-9C17-BA3A62EE1D77}"/>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Rectangle 7">
                <a:extLst>
                  <a:ext uri="{FF2B5EF4-FFF2-40B4-BE49-F238E27FC236}">
                    <a16:creationId xmlns:a16="http://schemas.microsoft.com/office/drawing/2014/main" id="{A15667BB-AAC2-48F1-B605-3F5C6B022391}"/>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Rectangle 8">
                <a:extLst>
                  <a:ext uri="{FF2B5EF4-FFF2-40B4-BE49-F238E27FC236}">
                    <a16:creationId xmlns:a16="http://schemas.microsoft.com/office/drawing/2014/main" id="{877BFB29-F15F-4533-8702-68B8EBDECB63}"/>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9">
                <a:extLst>
                  <a:ext uri="{FF2B5EF4-FFF2-40B4-BE49-F238E27FC236}">
                    <a16:creationId xmlns:a16="http://schemas.microsoft.com/office/drawing/2014/main" id="{0E855FAD-9DC4-4E4D-B933-F9B91C359390}"/>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5" name="Freeform 13">
              <a:extLst>
                <a:ext uri="{FF2B5EF4-FFF2-40B4-BE49-F238E27FC236}">
                  <a16:creationId xmlns:a16="http://schemas.microsoft.com/office/drawing/2014/main" id="{CBE01D15-F7DA-48E4-AADA-75E08F4DFCDC}"/>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56" name="Group 16">
              <a:extLst>
                <a:ext uri="{FF2B5EF4-FFF2-40B4-BE49-F238E27FC236}">
                  <a16:creationId xmlns:a16="http://schemas.microsoft.com/office/drawing/2014/main" id="{FD51F238-7D98-41C1-BC16-443BC692B37D}"/>
                </a:ext>
              </a:extLst>
            </p:cNvPr>
            <p:cNvGrpSpPr>
              <a:grpSpLocks noChangeAspect="1"/>
            </p:cNvGrpSpPr>
            <p:nvPr/>
          </p:nvGrpSpPr>
          <p:grpSpPr bwMode="auto">
            <a:xfrm>
              <a:off x="9175749" y="2946401"/>
              <a:ext cx="252412" cy="222250"/>
              <a:chOff x="5780" y="1856"/>
              <a:chExt cx="159" cy="140"/>
            </a:xfrm>
            <a:solidFill>
              <a:schemeClr val="bg2"/>
            </a:solidFill>
          </p:grpSpPr>
          <p:sp>
            <p:nvSpPr>
              <p:cNvPr id="279" name="Rectangle 17">
                <a:extLst>
                  <a:ext uri="{FF2B5EF4-FFF2-40B4-BE49-F238E27FC236}">
                    <a16:creationId xmlns:a16="http://schemas.microsoft.com/office/drawing/2014/main" id="{A9BD9D1C-9BAA-4FA6-9782-1F50C267FE2F}"/>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Rectangle 18">
                <a:extLst>
                  <a:ext uri="{FF2B5EF4-FFF2-40B4-BE49-F238E27FC236}">
                    <a16:creationId xmlns:a16="http://schemas.microsoft.com/office/drawing/2014/main" id="{4FEC8DAB-CB34-485F-AE79-8FD5078DEB64}"/>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19">
                <a:extLst>
                  <a:ext uri="{FF2B5EF4-FFF2-40B4-BE49-F238E27FC236}">
                    <a16:creationId xmlns:a16="http://schemas.microsoft.com/office/drawing/2014/main" id="{386BB0CE-FAE4-4F40-9956-A6D4E1E188B0}"/>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Rectangle 20">
                <a:extLst>
                  <a:ext uri="{FF2B5EF4-FFF2-40B4-BE49-F238E27FC236}">
                    <a16:creationId xmlns:a16="http://schemas.microsoft.com/office/drawing/2014/main" id="{DF8DA3D0-DF1E-459F-BFB0-74FB76055BFE}"/>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21">
                <a:extLst>
                  <a:ext uri="{FF2B5EF4-FFF2-40B4-BE49-F238E27FC236}">
                    <a16:creationId xmlns:a16="http://schemas.microsoft.com/office/drawing/2014/main" id="{9209E122-46CC-4DAC-8303-274D2A72E839}"/>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22">
                <a:extLst>
                  <a:ext uri="{FF2B5EF4-FFF2-40B4-BE49-F238E27FC236}">
                    <a16:creationId xmlns:a16="http://schemas.microsoft.com/office/drawing/2014/main" id="{941BD7DF-2B7D-4A77-84C4-B79259E07465}"/>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23">
                <a:extLst>
                  <a:ext uri="{FF2B5EF4-FFF2-40B4-BE49-F238E27FC236}">
                    <a16:creationId xmlns:a16="http://schemas.microsoft.com/office/drawing/2014/main" id="{D6449AB6-D43C-4A1A-9F5B-AF0B1D76F145}"/>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24">
                <a:extLst>
                  <a:ext uri="{FF2B5EF4-FFF2-40B4-BE49-F238E27FC236}">
                    <a16:creationId xmlns:a16="http://schemas.microsoft.com/office/drawing/2014/main" id="{B65C461D-A5E4-488E-88C4-394C52D66B2B}"/>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25">
                <a:extLst>
                  <a:ext uri="{FF2B5EF4-FFF2-40B4-BE49-F238E27FC236}">
                    <a16:creationId xmlns:a16="http://schemas.microsoft.com/office/drawing/2014/main" id="{7EDEF4FC-E3B2-48E7-8827-83A738404C63}"/>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Rectangle 26">
                <a:extLst>
                  <a:ext uri="{FF2B5EF4-FFF2-40B4-BE49-F238E27FC236}">
                    <a16:creationId xmlns:a16="http://schemas.microsoft.com/office/drawing/2014/main" id="{AC616D66-0800-4DBA-B971-B557E5F67BE7}"/>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Rectangle 27">
                <a:extLst>
                  <a:ext uri="{FF2B5EF4-FFF2-40B4-BE49-F238E27FC236}">
                    <a16:creationId xmlns:a16="http://schemas.microsoft.com/office/drawing/2014/main" id="{32B6F8EE-7315-43DC-9E8A-C8FBF31C803D}"/>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Rectangle 28">
                <a:extLst>
                  <a:ext uri="{FF2B5EF4-FFF2-40B4-BE49-F238E27FC236}">
                    <a16:creationId xmlns:a16="http://schemas.microsoft.com/office/drawing/2014/main" id="{8C0B66C6-8AE6-4174-8E55-4C16012E211A}"/>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Rectangle 29">
                <a:extLst>
                  <a:ext uri="{FF2B5EF4-FFF2-40B4-BE49-F238E27FC236}">
                    <a16:creationId xmlns:a16="http://schemas.microsoft.com/office/drawing/2014/main" id="{CED84E8B-C2D4-474A-A18F-F043470FBE08}"/>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Rectangle 30">
                <a:extLst>
                  <a:ext uri="{FF2B5EF4-FFF2-40B4-BE49-F238E27FC236}">
                    <a16:creationId xmlns:a16="http://schemas.microsoft.com/office/drawing/2014/main" id="{7600F0D5-C170-42EE-9981-A006737FD2FB}"/>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1">
                <a:extLst>
                  <a:ext uri="{FF2B5EF4-FFF2-40B4-BE49-F238E27FC236}">
                    <a16:creationId xmlns:a16="http://schemas.microsoft.com/office/drawing/2014/main" id="{5BF3300B-F4DA-4B0E-B36A-C96FBF641625}"/>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7" name="Freeform 35">
              <a:extLst>
                <a:ext uri="{FF2B5EF4-FFF2-40B4-BE49-F238E27FC236}">
                  <a16:creationId xmlns:a16="http://schemas.microsoft.com/office/drawing/2014/main" id="{5D6A9E75-7A04-4B55-BC8E-265F1201CDB6}"/>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39">
              <a:extLst>
                <a:ext uri="{FF2B5EF4-FFF2-40B4-BE49-F238E27FC236}">
                  <a16:creationId xmlns:a16="http://schemas.microsoft.com/office/drawing/2014/main" id="{1A4A43FC-4A1D-4CB0-90F3-7FAE5B869A0B}"/>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43">
              <a:extLst>
                <a:ext uri="{FF2B5EF4-FFF2-40B4-BE49-F238E27FC236}">
                  <a16:creationId xmlns:a16="http://schemas.microsoft.com/office/drawing/2014/main" id="{7C0F3FAF-1292-43B7-8D13-483180EA22BE}"/>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47">
              <a:extLst>
                <a:ext uri="{FF2B5EF4-FFF2-40B4-BE49-F238E27FC236}">
                  <a16:creationId xmlns:a16="http://schemas.microsoft.com/office/drawing/2014/main" id="{F42A998D-6A15-4159-AC5E-77FF9641711A}"/>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51">
              <a:extLst>
                <a:ext uri="{FF2B5EF4-FFF2-40B4-BE49-F238E27FC236}">
                  <a16:creationId xmlns:a16="http://schemas.microsoft.com/office/drawing/2014/main" id="{19578673-5703-4397-B5F9-62919223DD59}"/>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55">
              <a:extLst>
                <a:ext uri="{FF2B5EF4-FFF2-40B4-BE49-F238E27FC236}">
                  <a16:creationId xmlns:a16="http://schemas.microsoft.com/office/drawing/2014/main" id="{E233C10E-E24B-4110-954E-D57378F8F713}"/>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59">
              <a:extLst>
                <a:ext uri="{FF2B5EF4-FFF2-40B4-BE49-F238E27FC236}">
                  <a16:creationId xmlns:a16="http://schemas.microsoft.com/office/drawing/2014/main" id="{49FDB038-7367-40C9-914D-461A1B66D6BB}"/>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63">
              <a:extLst>
                <a:ext uri="{FF2B5EF4-FFF2-40B4-BE49-F238E27FC236}">
                  <a16:creationId xmlns:a16="http://schemas.microsoft.com/office/drawing/2014/main" id="{399ACF43-CAD9-4704-AE1E-F5E17DEAF8F6}"/>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65" name="Group 264">
              <a:extLst>
                <a:ext uri="{FF2B5EF4-FFF2-40B4-BE49-F238E27FC236}">
                  <a16:creationId xmlns:a16="http://schemas.microsoft.com/office/drawing/2014/main" id="{7D9F1B91-37D7-4528-8B31-AC95705A28DD}"/>
                </a:ext>
              </a:extLst>
            </p:cNvPr>
            <p:cNvGrpSpPr/>
            <p:nvPr/>
          </p:nvGrpSpPr>
          <p:grpSpPr>
            <a:xfrm>
              <a:off x="7035800" y="4556134"/>
              <a:ext cx="258763" cy="263526"/>
              <a:chOff x="7035800" y="4556134"/>
              <a:chExt cx="258763" cy="263526"/>
            </a:xfrm>
          </p:grpSpPr>
          <p:sp>
            <p:nvSpPr>
              <p:cNvPr id="274" name="Freeform 67">
                <a:extLst>
                  <a:ext uri="{FF2B5EF4-FFF2-40B4-BE49-F238E27FC236}">
                    <a16:creationId xmlns:a16="http://schemas.microsoft.com/office/drawing/2014/main" id="{FC079230-4B1D-4149-876F-9BA870A6FA2B}"/>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68">
                <a:extLst>
                  <a:ext uri="{FF2B5EF4-FFF2-40B4-BE49-F238E27FC236}">
                    <a16:creationId xmlns:a16="http://schemas.microsoft.com/office/drawing/2014/main" id="{5740892F-C42C-4F92-91A3-93450C75A03A}"/>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69">
                <a:extLst>
                  <a:ext uri="{FF2B5EF4-FFF2-40B4-BE49-F238E27FC236}">
                    <a16:creationId xmlns:a16="http://schemas.microsoft.com/office/drawing/2014/main" id="{73001DC1-684E-47A0-BBDC-C24B3C16480A}"/>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70">
                <a:extLst>
                  <a:ext uri="{FF2B5EF4-FFF2-40B4-BE49-F238E27FC236}">
                    <a16:creationId xmlns:a16="http://schemas.microsoft.com/office/drawing/2014/main" id="{8C752BE8-57AC-49FA-8640-08E3FD5E945D}"/>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71">
                <a:extLst>
                  <a:ext uri="{FF2B5EF4-FFF2-40B4-BE49-F238E27FC236}">
                    <a16:creationId xmlns:a16="http://schemas.microsoft.com/office/drawing/2014/main" id="{E906293B-909C-42C9-B72E-A467AA13270F}"/>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66" name="Group 74">
              <a:extLst>
                <a:ext uri="{FF2B5EF4-FFF2-40B4-BE49-F238E27FC236}">
                  <a16:creationId xmlns:a16="http://schemas.microsoft.com/office/drawing/2014/main" id="{33EC2F4E-248C-40EB-9947-CA1EA1B328FA}"/>
                </a:ext>
              </a:extLst>
            </p:cNvPr>
            <p:cNvGrpSpPr>
              <a:grpSpLocks noChangeAspect="1"/>
            </p:cNvGrpSpPr>
            <p:nvPr/>
          </p:nvGrpSpPr>
          <p:grpSpPr bwMode="auto">
            <a:xfrm>
              <a:off x="6945300" y="3624271"/>
              <a:ext cx="257175" cy="231776"/>
              <a:chOff x="4375" y="2283"/>
              <a:chExt cx="162" cy="146"/>
            </a:xfrm>
            <a:solidFill>
              <a:schemeClr val="bg2"/>
            </a:solidFill>
          </p:grpSpPr>
          <p:sp>
            <p:nvSpPr>
              <p:cNvPr id="268" name="Rectangle 75">
                <a:extLst>
                  <a:ext uri="{FF2B5EF4-FFF2-40B4-BE49-F238E27FC236}">
                    <a16:creationId xmlns:a16="http://schemas.microsoft.com/office/drawing/2014/main" id="{57E56519-F588-42E9-A236-0AB7459BA2BB}"/>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76">
                <a:extLst>
                  <a:ext uri="{FF2B5EF4-FFF2-40B4-BE49-F238E27FC236}">
                    <a16:creationId xmlns:a16="http://schemas.microsoft.com/office/drawing/2014/main" id="{12A374CB-0C27-4C30-BF86-F7759C9C150B}"/>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77">
                <a:extLst>
                  <a:ext uri="{FF2B5EF4-FFF2-40B4-BE49-F238E27FC236}">
                    <a16:creationId xmlns:a16="http://schemas.microsoft.com/office/drawing/2014/main" id="{3B050B20-7100-4833-817C-DFCCD217C0A8}"/>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78">
                <a:extLst>
                  <a:ext uri="{FF2B5EF4-FFF2-40B4-BE49-F238E27FC236}">
                    <a16:creationId xmlns:a16="http://schemas.microsoft.com/office/drawing/2014/main" id="{7E2FD802-C4F7-40AD-989C-CAD2B2C06BFC}"/>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79">
                <a:extLst>
                  <a:ext uri="{FF2B5EF4-FFF2-40B4-BE49-F238E27FC236}">
                    <a16:creationId xmlns:a16="http://schemas.microsoft.com/office/drawing/2014/main" id="{4202DBB5-486E-4B66-A848-719B97EAE8C9}"/>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80">
                <a:extLst>
                  <a:ext uri="{FF2B5EF4-FFF2-40B4-BE49-F238E27FC236}">
                    <a16:creationId xmlns:a16="http://schemas.microsoft.com/office/drawing/2014/main" id="{630CE9A3-C355-4FA8-9AA7-35F42FE785C7}"/>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7" name="Freeform 85">
              <a:extLst>
                <a:ext uri="{FF2B5EF4-FFF2-40B4-BE49-F238E27FC236}">
                  <a16:creationId xmlns:a16="http://schemas.microsoft.com/office/drawing/2014/main" id="{5E206675-3846-4C1F-B34E-59BFD51F7CF1}"/>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9" name="Group 298">
            <a:extLst>
              <a:ext uri="{FF2B5EF4-FFF2-40B4-BE49-F238E27FC236}">
                <a16:creationId xmlns:a16="http://schemas.microsoft.com/office/drawing/2014/main" id="{0373776F-65CC-46F9-8E66-3E1E9741AC08}"/>
              </a:ext>
            </a:extLst>
          </p:cNvPr>
          <p:cNvGrpSpPr/>
          <p:nvPr/>
        </p:nvGrpSpPr>
        <p:grpSpPr>
          <a:xfrm>
            <a:off x="726830" y="2087671"/>
            <a:ext cx="5391229" cy="2218362"/>
            <a:chOff x="970533" y="2087671"/>
            <a:chExt cx="5391229" cy="2218362"/>
          </a:xfrm>
        </p:grpSpPr>
        <p:sp>
          <p:nvSpPr>
            <p:cNvPr id="300" name="Rectangle 299">
              <a:extLst>
                <a:ext uri="{FF2B5EF4-FFF2-40B4-BE49-F238E27FC236}">
                  <a16:creationId xmlns:a16="http://schemas.microsoft.com/office/drawing/2014/main" id="{FE51D713-BF91-4DF6-BB28-5D3A709A16A3}"/>
                </a:ext>
              </a:extLst>
            </p:cNvPr>
            <p:cNvSpPr/>
            <p:nvPr/>
          </p:nvSpPr>
          <p:spPr>
            <a:xfrm>
              <a:off x="1350867" y="2102353"/>
              <a:ext cx="5010895" cy="2203680"/>
            </a:xfrm>
            <a:prstGeom prst="rect">
              <a:avLst/>
            </a:prstGeom>
          </p:spPr>
          <p:txBody>
            <a:bodyPr wrap="square">
              <a:spAutoFit/>
            </a:bodyPr>
            <a:lstStyle/>
            <a:p>
              <a:pPr>
                <a:lnSpc>
                  <a:spcPct val="90000"/>
                </a:lnSpc>
                <a:spcBef>
                  <a:spcPts val="2400"/>
                </a:spcBef>
              </a:pPr>
              <a:r>
                <a:rPr lang="en-US" dirty="0"/>
                <a:t>Create an app that will automatically send status emails on behalf of the current user.</a:t>
              </a:r>
            </a:p>
            <a:p>
              <a:pPr>
                <a:lnSpc>
                  <a:spcPct val="90000"/>
                </a:lnSpc>
                <a:spcBef>
                  <a:spcPts val="2400"/>
                </a:spcBef>
              </a:pPr>
              <a:r>
                <a:rPr lang="en-US" dirty="0"/>
                <a:t>Integrate communications and operations processes to avoid forgetting important emails.</a:t>
              </a:r>
            </a:p>
            <a:p>
              <a:pPr>
                <a:lnSpc>
                  <a:spcPct val="90000"/>
                </a:lnSpc>
                <a:spcBef>
                  <a:spcPts val="2400"/>
                </a:spcBef>
              </a:pPr>
              <a:r>
                <a:rPr lang="en-US" dirty="0"/>
                <a:t>Extend JavaScript applications to work with the user’s OneDrive files.</a:t>
              </a:r>
            </a:p>
          </p:txBody>
        </p:sp>
        <p:sp>
          <p:nvSpPr>
            <p:cNvPr id="301" name="Rectangle 300">
              <a:extLst>
                <a:ext uri="{FF2B5EF4-FFF2-40B4-BE49-F238E27FC236}">
                  <a16:creationId xmlns:a16="http://schemas.microsoft.com/office/drawing/2014/main" id="{5F7B2A3C-71A6-4877-9A09-610CE1A1D038}"/>
                </a:ext>
              </a:extLst>
            </p:cNvPr>
            <p:cNvSpPr/>
            <p:nvPr/>
          </p:nvSpPr>
          <p:spPr>
            <a:xfrm>
              <a:off x="970533" y="2087671"/>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1</a:t>
              </a:r>
            </a:p>
          </p:txBody>
        </p:sp>
        <p:sp>
          <p:nvSpPr>
            <p:cNvPr id="302" name="Rectangle 301">
              <a:extLst>
                <a:ext uri="{FF2B5EF4-FFF2-40B4-BE49-F238E27FC236}">
                  <a16:creationId xmlns:a16="http://schemas.microsoft.com/office/drawing/2014/main" id="{847519E1-2B52-4C6A-9A6F-BF10C49126BE}"/>
                </a:ext>
              </a:extLst>
            </p:cNvPr>
            <p:cNvSpPr/>
            <p:nvPr/>
          </p:nvSpPr>
          <p:spPr>
            <a:xfrm>
              <a:off x="970533" y="2924967"/>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2</a:t>
              </a:r>
            </a:p>
          </p:txBody>
        </p:sp>
        <p:sp>
          <p:nvSpPr>
            <p:cNvPr id="303" name="Rectangle 302">
              <a:extLst>
                <a:ext uri="{FF2B5EF4-FFF2-40B4-BE49-F238E27FC236}">
                  <a16:creationId xmlns:a16="http://schemas.microsoft.com/office/drawing/2014/main" id="{C5532B6E-9D78-4447-96C2-3ED5873E9448}"/>
                </a:ext>
              </a:extLst>
            </p:cNvPr>
            <p:cNvSpPr/>
            <p:nvPr/>
          </p:nvSpPr>
          <p:spPr>
            <a:xfrm>
              <a:off x="970533" y="3694357"/>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3</a:t>
              </a:r>
            </a:p>
          </p:txBody>
        </p:sp>
      </p:grpSp>
    </p:spTree>
    <p:extLst>
      <p:ext uri="{BB962C8B-B14F-4D97-AF65-F5344CB8AC3E}">
        <p14:creationId xmlns:p14="http://schemas.microsoft.com/office/powerpoint/2010/main" val="1225851850"/>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1139</Words>
  <Application>Microsoft Office PowerPoint</Application>
  <PresentationFormat>Custom</PresentationFormat>
  <Paragraphs>128</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Segoe UI</vt:lpstr>
      <vt:lpstr>Segoe UI Light</vt:lpstr>
      <vt:lpstr>Segoe UI Semibold</vt:lpstr>
      <vt:lpstr>Segoe UI Semilight</vt:lpstr>
      <vt:lpstr>Wingdings</vt:lpstr>
      <vt:lpstr>Office 365 PPT Template - 2017</vt:lpstr>
      <vt:lpstr>Building Microsoft  Graph applications</vt:lpstr>
      <vt:lpstr>Build a JavaScript application using Microsoft Graph </vt:lpstr>
      <vt:lpstr>Application registration</vt:lpstr>
      <vt:lpstr>MSAL package installation</vt:lpstr>
      <vt:lpstr>Application experience</vt:lpstr>
      <vt:lpstr>Overview of the sample</vt:lpstr>
      <vt:lpstr>JavaScript applications – implicit grant and v2 endpoint</vt:lpstr>
      <vt:lpstr>Demo</vt:lpstr>
      <vt:lpstr>Scenarios where this is useful</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2018-03-13T17:13:21Z</dcterms:modified>
</cp:coreProperties>
</file>